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63"/>
  </p:notesMasterIdLst>
  <p:handoutMasterIdLst>
    <p:handoutMasterId r:id="rId64"/>
  </p:handoutMasterIdLst>
  <p:sldIdLst>
    <p:sldId id="256" r:id="rId2"/>
    <p:sldId id="316" r:id="rId3"/>
    <p:sldId id="317" r:id="rId4"/>
    <p:sldId id="272" r:id="rId5"/>
    <p:sldId id="273" r:id="rId6"/>
    <p:sldId id="318" r:id="rId7"/>
    <p:sldId id="274" r:id="rId8"/>
    <p:sldId id="319" r:id="rId9"/>
    <p:sldId id="275" r:id="rId10"/>
    <p:sldId id="320" r:id="rId11"/>
    <p:sldId id="276" r:id="rId12"/>
    <p:sldId id="333" r:id="rId13"/>
    <p:sldId id="279" r:id="rId14"/>
    <p:sldId id="277" r:id="rId15"/>
    <p:sldId id="321" r:id="rId16"/>
    <p:sldId id="280" r:id="rId17"/>
    <p:sldId id="281" r:id="rId18"/>
    <p:sldId id="326" r:id="rId19"/>
    <p:sldId id="282" r:id="rId20"/>
    <p:sldId id="283" r:id="rId21"/>
    <p:sldId id="284" r:id="rId22"/>
    <p:sldId id="260" r:id="rId23"/>
    <p:sldId id="286" r:id="rId24"/>
    <p:sldId id="287" r:id="rId25"/>
    <p:sldId id="290" r:id="rId26"/>
    <p:sldId id="288" r:id="rId27"/>
    <p:sldId id="289" r:id="rId28"/>
    <p:sldId id="285" r:id="rId29"/>
    <p:sldId id="322" r:id="rId30"/>
    <p:sldId id="262" r:id="rId31"/>
    <p:sldId id="263" r:id="rId32"/>
    <p:sldId id="323" r:id="rId33"/>
    <p:sldId id="264" r:id="rId34"/>
    <p:sldId id="332" r:id="rId35"/>
    <p:sldId id="291" r:id="rId36"/>
    <p:sldId id="295" r:id="rId37"/>
    <p:sldId id="296" r:id="rId38"/>
    <p:sldId id="297" r:id="rId39"/>
    <p:sldId id="298" r:id="rId40"/>
    <p:sldId id="324" r:id="rId41"/>
    <p:sldId id="299" r:id="rId42"/>
    <p:sldId id="268" r:id="rId43"/>
    <p:sldId id="301" r:id="rId44"/>
    <p:sldId id="303" r:id="rId45"/>
    <p:sldId id="327" r:id="rId46"/>
    <p:sldId id="328" r:id="rId47"/>
    <p:sldId id="302" r:id="rId48"/>
    <p:sldId id="306" r:id="rId49"/>
    <p:sldId id="325" r:id="rId50"/>
    <p:sldId id="310" r:id="rId51"/>
    <p:sldId id="311" r:id="rId52"/>
    <p:sldId id="334" r:id="rId53"/>
    <p:sldId id="300" r:id="rId54"/>
    <p:sldId id="329" r:id="rId55"/>
    <p:sldId id="330" r:id="rId56"/>
    <p:sldId id="331" r:id="rId57"/>
    <p:sldId id="292" r:id="rId58"/>
    <p:sldId id="293" r:id="rId59"/>
    <p:sldId id="294" r:id="rId60"/>
    <p:sldId id="313" r:id="rId61"/>
    <p:sldId id="314"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1028" autoAdjust="0"/>
  </p:normalViewPr>
  <p:slideViewPr>
    <p:cSldViewPr snapToGrid="0">
      <p:cViewPr>
        <p:scale>
          <a:sx n="50" d="100"/>
          <a:sy n="50" d="100"/>
        </p:scale>
        <p:origin x="1287" y="1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2" d="100"/>
          <a:sy n="52" d="100"/>
        </p:scale>
        <p:origin x="2676" y="45"/>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534387-7EEE-4E17-8CAD-6C7AF295FEEB}" type="datetimeFigureOut">
              <a:rPr lang="en-US" smtClean="0"/>
              <a:t>10/2/2017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115AA6-95B1-4098-A158-91308E199EB2}" type="slidenum">
              <a:rPr lang="en-US" smtClean="0"/>
              <a:t>‹#›</a:t>
            </a:fld>
            <a:endParaRPr lang="en-US"/>
          </a:p>
        </p:txBody>
      </p:sp>
    </p:spTree>
    <p:extLst>
      <p:ext uri="{BB962C8B-B14F-4D97-AF65-F5344CB8AC3E}">
        <p14:creationId xmlns:p14="http://schemas.microsoft.com/office/powerpoint/2010/main" val="40692706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7547A7-50FA-4EF5-B94A-2356EF0312DA}" type="datetimeFigureOut">
              <a:rPr lang="en-US" smtClean="0"/>
              <a:t>9/25/2017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8D9FDB-149F-4745-BDAF-C8E40CBE3AE6}" type="slidenum">
              <a:rPr lang="en-US" smtClean="0"/>
              <a:t>‹#›</a:t>
            </a:fld>
            <a:endParaRPr lang="en-US"/>
          </a:p>
        </p:txBody>
      </p:sp>
    </p:spTree>
    <p:extLst>
      <p:ext uri="{BB962C8B-B14F-4D97-AF65-F5344CB8AC3E}">
        <p14:creationId xmlns:p14="http://schemas.microsoft.com/office/powerpoint/2010/main" val="1809104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“formation flying”: two or more satellites that have to track and maintain a desired relative trajectory and/or a relative orientation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38D9FDB-149F-4745-BDAF-C8E40CBE3AE6}" type="slidenum">
              <a:rPr lang="en-US" smtClean="0"/>
              <a:t>3</a:t>
            </a:fld>
            <a:endParaRPr lang="en-US"/>
          </a:p>
        </p:txBody>
      </p:sp>
    </p:spTree>
    <p:extLst>
      <p:ext uri="{BB962C8B-B14F-4D97-AF65-F5344CB8AC3E}">
        <p14:creationId xmlns:p14="http://schemas.microsoft.com/office/powerpoint/2010/main" val="20621513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𝜀</m:t>
                        </m:r>
                      </m:e>
                      <m:sub>
                        <m:r>
                          <a:rPr lang="en-US" sz="1200" i="1" kern="1200">
                            <a:solidFill>
                              <a:schemeClr val="tx1"/>
                            </a:solidFill>
                            <a:effectLst/>
                            <a:latin typeface="+mn-lt"/>
                            <a:ea typeface="+mn-ea"/>
                            <a:cs typeface="+mn-cs"/>
                          </a:rPr>
                          <m:t>𝑥</m:t>
                        </m:r>
                      </m:sub>
                    </m:sSub>
                  </m:oMath>
                </a14:m>
                <a:r>
                  <a:rPr lang="en-US" sz="1200" kern="1200" dirty="0">
                    <a:solidFill>
                      <a:schemeClr val="tx1"/>
                    </a:solidFill>
                    <a:effectLst/>
                    <a:latin typeface="+mn-lt"/>
                    <a:ea typeface="+mn-ea"/>
                    <a:cs typeface="+mn-cs"/>
                  </a:rPr>
                  <a:t> is large, </a:t>
                </a:r>
                <a14:m>
                  <m:oMath xmlns:m="http://schemas.openxmlformats.org/officeDocument/2006/math">
                    <m:sSub>
                      <m:sSubPr>
                        <m:ctrlPr>
                          <a:rPr lang="en-US" sz="1200" i="1" kern="1200">
                            <a:solidFill>
                              <a:schemeClr val="tx1"/>
                            </a:solidFill>
                            <a:effectLst/>
                            <a:latin typeface="+mn-lt"/>
                            <a:ea typeface="+mn-ea"/>
                            <a:cs typeface="+mn-cs"/>
                          </a:rPr>
                        </m:ctrlPr>
                      </m:sSub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𝜎</m:t>
                            </m:r>
                          </m:e>
                        </m:acc>
                      </m:e>
                      <m:sub>
                        <m:r>
                          <a:rPr lang="en-US" sz="1200" i="1" kern="1200">
                            <a:solidFill>
                              <a:schemeClr val="tx1"/>
                            </a:solidFill>
                            <a:effectLst/>
                            <a:latin typeface="+mn-lt"/>
                            <a:ea typeface="+mn-ea"/>
                            <a:cs typeface="+mn-cs"/>
                          </a:rPr>
                          <m:t>𝑥</m:t>
                        </m:r>
                      </m:sub>
                    </m:sSub>
                  </m:oMath>
                </a14:m>
                <a:r>
                  <a:rPr lang="en-US" sz="1200" kern="1200" dirty="0">
                    <a:solidFill>
                      <a:schemeClr val="tx1"/>
                    </a:solidFill>
                    <a:effectLst/>
                    <a:latin typeface="+mn-lt"/>
                    <a:ea typeface="+mn-ea"/>
                    <a:cs typeface="+mn-cs"/>
                  </a:rPr>
                  <a:t> does not include the </a:t>
                </a:r>
                <a14:m>
                  <m:oMath xmlns:m="http://schemas.openxmlformats.org/officeDocument/2006/math">
                    <m:sSub>
                      <m:sSubPr>
                        <m:ctrlPr>
                          <a:rPr lang="en-US" sz="1200" i="1" kern="1200">
                            <a:solidFill>
                              <a:schemeClr val="tx1"/>
                            </a:solidFill>
                            <a:effectLst/>
                            <a:latin typeface="+mn-lt"/>
                            <a:ea typeface="+mn-ea"/>
                            <a:cs typeface="+mn-cs"/>
                          </a:rPr>
                        </m:ctrlPr>
                      </m:sSub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Sub>
                  </m:oMath>
                </a14:m>
                <a:r>
                  <a:rPr lang="en-US" sz="1200" kern="1200" dirty="0">
                    <a:solidFill>
                      <a:schemeClr val="tx1"/>
                    </a:solidFill>
                    <a:effectLst/>
                    <a:latin typeface="+mn-lt"/>
                    <a:ea typeface="+mn-ea"/>
                    <a:cs typeface="+mn-cs"/>
                  </a:rPr>
                  <a:t> term. Additionally, the state </a:t>
                </a:r>
                <a14:m>
                  <m:oMath xmlns:m="http://schemas.openxmlformats.org/officeDocument/2006/math">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𝜀</m:t>
                            </m:r>
                          </m:e>
                          <m:sub>
                            <m:r>
                              <a:rPr lang="en-US" sz="1200" i="1" kern="1200">
                                <a:solidFill>
                                  <a:schemeClr val="tx1"/>
                                </a:solidFill>
                                <a:effectLst/>
                                <a:latin typeface="+mn-lt"/>
                                <a:ea typeface="+mn-ea"/>
                                <a:cs typeface="+mn-cs"/>
                              </a:rPr>
                              <m:t>𝑥</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Sub>
                      </m:e>
                    </m:d>
                  </m:oMath>
                </a14:m>
                <a:r>
                  <a:rPr lang="en-US" sz="1200" kern="1200" dirty="0">
                    <a:solidFill>
                      <a:schemeClr val="tx1"/>
                    </a:solidFill>
                    <a:effectLst/>
                    <a:latin typeface="+mn-lt"/>
                    <a:ea typeface="+mn-ea"/>
                    <a:cs typeface="+mn-cs"/>
                  </a:rPr>
                  <a:t> exponential convergence property is maintained. However, when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𝜀</m:t>
                        </m:r>
                      </m:e>
                      <m:sub>
                        <m:r>
                          <a:rPr lang="en-US" sz="1200" i="1" kern="1200">
                            <a:solidFill>
                              <a:schemeClr val="tx1"/>
                            </a:solidFill>
                            <a:effectLst/>
                            <a:latin typeface="+mn-lt"/>
                            <a:ea typeface="+mn-ea"/>
                            <a:cs typeface="+mn-cs"/>
                          </a:rPr>
                          <m:t>𝑥</m:t>
                        </m:r>
                      </m:sub>
                    </m:sSub>
                    <m:r>
                      <a:rPr lang="en-US" sz="1200" i="1" kern="1200">
                        <a:solidFill>
                          <a:schemeClr val="tx1"/>
                        </a:solidFill>
                        <a:effectLst/>
                        <a:latin typeface="+mn-lt"/>
                        <a:ea typeface="+mn-ea"/>
                        <a:cs typeface="+mn-cs"/>
                      </a:rPr>
                      <m:t>=</m:t>
                    </m:r>
                    <m:r>
                      <a:rPr lang="en-US" sz="1200" i="1" kern="1200">
                        <a:solidFill>
                          <a:schemeClr val="tx1"/>
                        </a:solidFill>
                        <a:effectLst/>
                        <a:latin typeface="+mn-lt"/>
                        <a:ea typeface="+mn-ea"/>
                        <a:cs typeface="+mn-cs"/>
                      </a:rPr>
                      <m:t>𝐿</m:t>
                    </m:r>
                  </m:oMath>
                </a14:m>
                <a:r>
                  <a:rPr lang="en-US" sz="1200" kern="1200" dirty="0">
                    <a:solidFill>
                      <a:schemeClr val="tx1"/>
                    </a:solidFill>
                    <a:effectLst/>
                    <a:latin typeface="+mn-lt"/>
                    <a:ea typeface="+mn-ea"/>
                    <a:cs typeface="+mn-cs"/>
                  </a:rPr>
                  <a:t> the discontinuity implies that </a:t>
                </a:r>
                <a14:m>
                  <m:oMath xmlns:m="http://schemas.openxmlformats.org/officeDocument/2006/math">
                    <m:f>
                      <m:fPr>
                        <m:ctrlPr>
                          <a:rPr lang="en-US" sz="1200" i="1" kern="1200">
                            <a:solidFill>
                              <a:schemeClr val="tx1"/>
                            </a:solidFill>
                            <a:effectLst/>
                            <a:latin typeface="+mn-lt"/>
                            <a:ea typeface="+mn-ea"/>
                            <a:cs typeface="+mn-cs"/>
                          </a:rPr>
                        </m:ctrlPr>
                      </m:fPr>
                      <m:num>
                        <m:r>
                          <a:rPr lang="en-US" sz="1200" i="1" kern="1200">
                            <a:solidFill>
                              <a:schemeClr val="tx1"/>
                            </a:solidFill>
                            <a:effectLst/>
                            <a:latin typeface="+mn-lt"/>
                            <a:ea typeface="+mn-ea"/>
                            <a:cs typeface="+mn-cs"/>
                          </a:rPr>
                          <m:t>𝑑</m:t>
                        </m:r>
                      </m:num>
                      <m:den>
                        <m:r>
                          <a:rPr lang="en-US" sz="1200" i="1" kern="1200">
                            <a:solidFill>
                              <a:schemeClr val="tx1"/>
                            </a:solidFill>
                            <a:effectLst/>
                            <a:latin typeface="+mn-lt"/>
                            <a:ea typeface="+mn-ea"/>
                            <a:cs typeface="+mn-cs"/>
                          </a:rPr>
                          <m:t>𝑑𝑡</m:t>
                        </m:r>
                      </m:den>
                    </m:f>
                    <m:r>
                      <a:rPr lang="en-US" sz="1200" i="1" kern="1200">
                        <a:solidFill>
                          <a:schemeClr val="tx1"/>
                        </a:solidFill>
                        <a:effectLst/>
                        <a:latin typeface="+mn-lt"/>
                        <a:ea typeface="+mn-ea"/>
                        <a:cs typeface="+mn-cs"/>
                      </a:rPr>
                      <m:t>𝑠𝑎𝑡</m:t>
                    </m:r>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𝜀</m:t>
                            </m:r>
                          </m:e>
                          <m:sub>
                            <m:r>
                              <a:rPr lang="en-US" sz="1200" i="1" kern="1200">
                                <a:solidFill>
                                  <a:schemeClr val="tx1"/>
                                </a:solidFill>
                                <a:effectLst/>
                                <a:latin typeface="+mn-lt"/>
                                <a:ea typeface="+mn-ea"/>
                                <a:cs typeface="+mn-cs"/>
                              </a:rPr>
                              <m:t>𝑥</m:t>
                            </m:r>
                          </m:sub>
                        </m:sSub>
                      </m:e>
                    </m:d>
                    <m:r>
                      <a:rPr lang="en-US" sz="1200" i="1" kern="1200">
                        <a:solidFill>
                          <a:schemeClr val="tx1"/>
                        </a:solidFill>
                        <a:effectLst/>
                        <a:latin typeface="+mn-lt"/>
                        <a:ea typeface="+mn-ea"/>
                        <a:cs typeface="+mn-cs"/>
                      </a:rPr>
                      <m:t>=∞</m:t>
                    </m:r>
                  </m:oMath>
                </a14:m>
                <a:r>
                  <a:rPr lang="en-US" sz="1200" kern="1200" dirty="0">
                    <a:solidFill>
                      <a:schemeClr val="tx1"/>
                    </a:solidFill>
                    <a:effectLst/>
                    <a:latin typeface="+mn-lt"/>
                    <a:ea typeface="+mn-ea"/>
                    <a:cs typeface="+mn-cs"/>
                  </a:rPr>
                  <a:t>.</a:t>
                </a:r>
              </a:p>
            </p:txBody>
          </p:sp>
        </mc:Choice>
        <mc:Fallback>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a:t>
                </a:r>
                <a:r>
                  <a:rPr lang="en-US" sz="1200" i="0" kern="1200">
                    <a:solidFill>
                      <a:schemeClr val="tx1"/>
                    </a:solidFill>
                    <a:effectLst/>
                    <a:latin typeface="+mn-lt"/>
                    <a:ea typeface="+mn-ea"/>
                    <a:cs typeface="+mn-cs"/>
                  </a:rPr>
                  <a:t>𝜀_𝑥</a:t>
                </a:r>
                <a:r>
                  <a:rPr lang="en-US" sz="1200" kern="1200" dirty="0">
                    <a:solidFill>
                      <a:schemeClr val="tx1"/>
                    </a:solidFill>
                    <a:effectLst/>
                    <a:latin typeface="+mn-lt"/>
                    <a:ea typeface="+mn-ea"/>
                    <a:cs typeface="+mn-cs"/>
                  </a:rPr>
                  <a:t> is large, </a:t>
                </a:r>
                <a:r>
                  <a:rPr lang="en-US" sz="1200" i="0" kern="1200">
                    <a:solidFill>
                      <a:schemeClr val="tx1"/>
                    </a:solidFill>
                    <a:effectLst/>
                    <a:latin typeface="+mn-lt"/>
                    <a:ea typeface="+mn-ea"/>
                    <a:cs typeface="+mn-cs"/>
                  </a:rPr>
                  <a:t>𝜎 ̇_𝑥</a:t>
                </a:r>
                <a:r>
                  <a:rPr lang="en-US" sz="1200" kern="1200" dirty="0">
                    <a:solidFill>
                      <a:schemeClr val="tx1"/>
                    </a:solidFill>
                    <a:effectLst/>
                    <a:latin typeface="+mn-lt"/>
                    <a:ea typeface="+mn-ea"/>
                    <a:cs typeface="+mn-cs"/>
                  </a:rPr>
                  <a:t> does not include the </a:t>
                </a:r>
                <a:r>
                  <a:rPr lang="en-US" sz="1200" i="0" kern="1200">
                    <a:solidFill>
                      <a:schemeClr val="tx1"/>
                    </a:solidFill>
                    <a:effectLst/>
                    <a:latin typeface="+mn-lt"/>
                    <a:ea typeface="+mn-ea"/>
                    <a:cs typeface="+mn-cs"/>
                  </a:rPr>
                  <a:t>𝜀 ̇_𝑥</a:t>
                </a:r>
                <a:r>
                  <a:rPr lang="en-US" sz="1200" kern="1200" dirty="0">
                    <a:solidFill>
                      <a:schemeClr val="tx1"/>
                    </a:solidFill>
                    <a:effectLst/>
                    <a:latin typeface="+mn-lt"/>
                    <a:ea typeface="+mn-ea"/>
                    <a:cs typeface="+mn-cs"/>
                  </a:rPr>
                  <a:t> term. Additionally, the state </a:t>
                </a:r>
                <a:r>
                  <a:rPr lang="en-US" sz="1200" i="0" kern="1200">
                    <a:solidFill>
                      <a:schemeClr val="tx1"/>
                    </a:solidFill>
                    <a:effectLst/>
                    <a:latin typeface="+mn-lt"/>
                    <a:ea typeface="+mn-ea"/>
                    <a:cs typeface="+mn-cs"/>
                  </a:rPr>
                  <a:t>(𝜀_𝑥,𝜀 ̇_𝑥 )</a:t>
                </a:r>
                <a:r>
                  <a:rPr lang="en-US" sz="1200" kern="1200" dirty="0">
                    <a:solidFill>
                      <a:schemeClr val="tx1"/>
                    </a:solidFill>
                    <a:effectLst/>
                    <a:latin typeface="+mn-lt"/>
                    <a:ea typeface="+mn-ea"/>
                    <a:cs typeface="+mn-cs"/>
                  </a:rPr>
                  <a:t> exponential convergence property is maintained. However, when </a:t>
                </a:r>
                <a:r>
                  <a:rPr lang="en-US" sz="1200" i="0" kern="1200">
                    <a:solidFill>
                      <a:schemeClr val="tx1"/>
                    </a:solidFill>
                    <a:effectLst/>
                    <a:latin typeface="+mn-lt"/>
                    <a:ea typeface="+mn-ea"/>
                    <a:cs typeface="+mn-cs"/>
                  </a:rPr>
                  <a:t>𝜀_𝑥=𝐿</a:t>
                </a:r>
                <a:r>
                  <a:rPr lang="en-US" sz="1200" kern="1200" dirty="0">
                    <a:solidFill>
                      <a:schemeClr val="tx1"/>
                    </a:solidFill>
                    <a:effectLst/>
                    <a:latin typeface="+mn-lt"/>
                    <a:ea typeface="+mn-ea"/>
                    <a:cs typeface="+mn-cs"/>
                  </a:rPr>
                  <a:t> the discontinuity implies that </a:t>
                </a:r>
                <a:r>
                  <a:rPr lang="en-US" sz="1200" i="0" kern="1200">
                    <a:solidFill>
                      <a:schemeClr val="tx1"/>
                    </a:solidFill>
                    <a:effectLst/>
                    <a:latin typeface="+mn-lt"/>
                    <a:ea typeface="+mn-ea"/>
                    <a:cs typeface="+mn-cs"/>
                  </a:rPr>
                  <a:t>𝑑/𝑑𝑡 𝑠𝑎𝑡(𝜀_𝑥 )=∞</a:t>
                </a:r>
                <a:r>
                  <a:rPr lang="en-US" sz="1200" kern="1200" dirty="0">
                    <a:solidFill>
                      <a:schemeClr val="tx1"/>
                    </a:solidFill>
                    <a:effectLst/>
                    <a:latin typeface="+mn-lt"/>
                    <a:ea typeface="+mn-ea"/>
                    <a:cs typeface="+mn-cs"/>
                  </a:rPr>
                  <a:t>.</a:t>
                </a:r>
              </a:p>
            </p:txBody>
          </p:sp>
        </mc:Fallback>
      </mc:AlternateContent>
      <p:sp>
        <p:nvSpPr>
          <p:cNvPr id="4" name="Slide Number Placeholder 3"/>
          <p:cNvSpPr>
            <a:spLocks noGrp="1"/>
          </p:cNvSpPr>
          <p:nvPr>
            <p:ph type="sldNum" sz="quarter" idx="10"/>
          </p:nvPr>
        </p:nvSpPr>
        <p:spPr/>
        <p:txBody>
          <a:bodyPr/>
          <a:lstStyle/>
          <a:p>
            <a:fld id="{038D9FDB-149F-4745-BDAF-C8E40CBE3AE6}" type="slidenum">
              <a:rPr lang="en-US" smtClean="0"/>
              <a:t>30</a:t>
            </a:fld>
            <a:endParaRPr lang="en-US"/>
          </a:p>
        </p:txBody>
      </p:sp>
    </p:spTree>
    <p:extLst>
      <p:ext uri="{BB962C8B-B14F-4D97-AF65-F5344CB8AC3E}">
        <p14:creationId xmlns:p14="http://schemas.microsoft.com/office/powerpoint/2010/main" val="3542701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regardless of the sign of </a:t>
                </a:r>
                <a14:m>
                  <m:oMath xmlns:m="http://schemas.openxmlformats.org/officeDocument/2006/math">
                    <m:sSub>
                      <m:sSubPr>
                        <m:ctrlPr>
                          <a:rPr lang="en-US" sz="1200" i="1" kern="1200">
                            <a:solidFill>
                              <a:schemeClr val="tx1"/>
                            </a:solidFill>
                            <a:effectLst/>
                            <a:latin typeface="+mn-lt"/>
                            <a:ea typeface="+mn-ea"/>
                            <a:cs typeface="+mn-cs"/>
                          </a:rPr>
                        </m:ctrlPr>
                      </m:sSub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Sub>
                  </m:oMath>
                </a14:m>
                <a:r>
                  <a:rPr lang="en-US" sz="1200" kern="1200" dirty="0">
                    <a:solidFill>
                      <a:schemeClr val="tx1"/>
                    </a:solidFill>
                    <a:effectLst/>
                    <a:latin typeface="+mn-lt"/>
                    <a:ea typeface="+mn-ea"/>
                    <a:cs typeface="+mn-cs"/>
                  </a:rPr>
                  <a:t>, the function </a:t>
                </a:r>
                <a14:m>
                  <m:oMath xmlns:m="http://schemas.openxmlformats.org/officeDocument/2006/math">
                    <m:r>
                      <a:rPr lang="en-US" sz="1200" i="1" kern="1200">
                        <a:solidFill>
                          <a:schemeClr val="tx1"/>
                        </a:solidFill>
                        <a:effectLst/>
                        <a:latin typeface="+mn-lt"/>
                        <a:ea typeface="+mn-ea"/>
                        <a:cs typeface="+mn-cs"/>
                      </a:rPr>
                      <m:t>𝑔</m:t>
                    </m:r>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Sub>
                      </m:e>
                    </m:d>
                  </m:oMath>
                </a14:m>
                <a:r>
                  <a:rPr lang="en-US" sz="1200" kern="1200" dirty="0">
                    <a:solidFill>
                      <a:schemeClr val="tx1"/>
                    </a:solidFill>
                    <a:effectLst/>
                    <a:latin typeface="+mn-lt"/>
                    <a:ea typeface="+mn-ea"/>
                    <a:cs typeface="+mn-cs"/>
                  </a:rPr>
                  <a:t> is always positive because the exponential function is always positive and the exponents on </a:t>
                </a:r>
                <a14:m>
                  <m:oMath xmlns:m="http://schemas.openxmlformats.org/officeDocument/2006/math">
                    <m:sSub>
                      <m:sSubPr>
                        <m:ctrlPr>
                          <a:rPr lang="en-US" sz="1200" i="1" kern="1200">
                            <a:solidFill>
                              <a:schemeClr val="tx1"/>
                            </a:solidFill>
                            <a:effectLst/>
                            <a:latin typeface="+mn-lt"/>
                            <a:ea typeface="+mn-ea"/>
                            <a:cs typeface="+mn-cs"/>
                          </a:rPr>
                        </m:ctrlPr>
                      </m:sSub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Sub>
                  </m:oMath>
                </a14:m>
                <a:r>
                  <a:rPr lang="en-US" sz="1200" kern="1200" dirty="0">
                    <a:solidFill>
                      <a:schemeClr val="tx1"/>
                    </a:solidFill>
                    <a:effectLst/>
                    <a:latin typeface="+mn-lt"/>
                    <a:ea typeface="+mn-ea"/>
                    <a:cs typeface="+mn-cs"/>
                  </a:rPr>
                  <a:t> can be evaluated as </a:t>
                </a:r>
                <a14:m>
                  <m:oMath xmlns:m="http://schemas.openxmlformats.org/officeDocument/2006/math">
                    <m:sSubSup>
                      <m:sSubSupPr>
                        <m:ctrlPr>
                          <a:rPr lang="en-US" sz="1200" i="1" kern="1200">
                            <a:solidFill>
                              <a:schemeClr val="tx1"/>
                            </a:solidFill>
                            <a:effectLst/>
                            <a:latin typeface="+mn-lt"/>
                            <a:ea typeface="+mn-ea"/>
                            <a:cs typeface="+mn-cs"/>
                          </a:rPr>
                        </m:ctrlPr>
                      </m:sSubSup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up>
                        <m:f>
                          <m:fPr>
                            <m:ctrlPr>
                              <a:rPr lang="en-US" sz="1200" i="1" kern="1200">
                                <a:solidFill>
                                  <a:schemeClr val="tx1"/>
                                </a:solidFill>
                                <a:effectLst/>
                                <a:latin typeface="+mn-lt"/>
                                <a:ea typeface="+mn-ea"/>
                                <a:cs typeface="+mn-cs"/>
                              </a:rPr>
                            </m:ctrlPr>
                          </m:fPr>
                          <m:num>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2</m:t>
                                    </m:r>
                                  </m:sub>
                                </m:sSub>
                              </m:e>
                            </m:d>
                          </m:num>
                          <m:den>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den>
                        </m:f>
                      </m:sup>
                    </m:sSubSup>
                  </m:oMath>
                </a14:m>
                <a:r>
                  <a:rPr lang="en-US" sz="1200" kern="1200" dirty="0">
                    <a:solidFill>
                      <a:schemeClr val="tx1"/>
                    </a:solidFill>
                    <a:effectLst/>
                    <a:latin typeface="+mn-lt"/>
                    <a:ea typeface="+mn-ea"/>
                    <a:cs typeface="+mn-cs"/>
                  </a:rPr>
                  <a:t> and </a:t>
                </a:r>
                <a14:m>
                  <m:oMath xmlns:m="http://schemas.openxmlformats.org/officeDocument/2006/math">
                    <m:sSubSup>
                      <m:sSubSupPr>
                        <m:ctrlPr>
                          <a:rPr lang="en-US" sz="1200" i="1" kern="1200">
                            <a:solidFill>
                              <a:schemeClr val="tx1"/>
                            </a:solidFill>
                            <a:effectLst/>
                            <a:latin typeface="+mn-lt"/>
                            <a:ea typeface="+mn-ea"/>
                            <a:cs typeface="+mn-cs"/>
                          </a:rPr>
                        </m:ctrlPr>
                      </m:sSubSup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up>
                        <m:f>
                          <m:fPr>
                            <m:ctrlPr>
                              <a:rPr lang="en-US" sz="1200" i="1" kern="1200">
                                <a:solidFill>
                                  <a:schemeClr val="tx1"/>
                                </a:solidFill>
                                <a:effectLst/>
                                <a:latin typeface="+mn-lt"/>
                                <a:ea typeface="+mn-ea"/>
                                <a:cs typeface="+mn-cs"/>
                              </a:rPr>
                            </m:ctrlPr>
                          </m:fPr>
                          <m:num>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e>
                            </m:d>
                          </m:num>
                          <m:den>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den>
                        </m:f>
                      </m:sup>
                    </m:sSubSup>
                  </m:oMath>
                </a14:m>
                <a:r>
                  <a:rPr lang="en-US" sz="1200" kern="1200" dirty="0">
                    <a:solidFill>
                      <a:schemeClr val="tx1"/>
                    </a:solidFill>
                    <a:effectLst/>
                    <a:latin typeface="+mn-lt"/>
                    <a:ea typeface="+mn-ea"/>
                    <a:cs typeface="+mn-cs"/>
                  </a:rPr>
                  <a:t> where </a:t>
                </a:r>
                <a14:m>
                  <m:oMath xmlns:m="http://schemas.openxmlformats.org/officeDocument/2006/math">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2</m:t>
                            </m:r>
                          </m:sub>
                        </m:sSub>
                      </m:e>
                    </m:d>
                  </m:oMath>
                </a14:m>
                <a:r>
                  <a:rPr lang="en-US" sz="1200" kern="1200" dirty="0">
                    <a:solidFill>
                      <a:schemeClr val="tx1"/>
                    </a:solidFill>
                    <a:effectLst/>
                    <a:latin typeface="+mn-lt"/>
                    <a:ea typeface="+mn-ea"/>
                    <a:cs typeface="+mn-cs"/>
                  </a:rPr>
                  <a:t> and </a:t>
                </a:r>
                <a14:m>
                  <m:oMath xmlns:m="http://schemas.openxmlformats.org/officeDocument/2006/math">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e>
                    </m:d>
                  </m:oMath>
                </a14:m>
                <a:r>
                  <a:rPr lang="en-US" sz="1200" kern="1200" dirty="0">
                    <a:solidFill>
                      <a:schemeClr val="tx1"/>
                    </a:solidFill>
                    <a:effectLst/>
                    <a:latin typeface="+mn-lt"/>
                    <a:ea typeface="+mn-ea"/>
                    <a:cs typeface="+mn-cs"/>
                  </a:rPr>
                  <a:t> are both positive integers.</a:t>
                </a:r>
              </a:p>
              <a:p>
                <a:endParaRPr lang="en-US" sz="1200" kern="1200" dirty="0">
                  <a:solidFill>
                    <a:schemeClr val="tx1"/>
                  </a:solidFill>
                  <a:effectLst/>
                  <a:latin typeface="+mn-lt"/>
                  <a:ea typeface="+mn-ea"/>
                  <a:cs typeface="+mn-cs"/>
                </a:endParaRPr>
              </a:p>
              <a:p>
                <a:r>
                  <a:rPr lang="en-US" sz="1200" kern="1200" baseline="0" dirty="0" err="1">
                    <a:solidFill>
                      <a:schemeClr val="tx1"/>
                    </a:solidFill>
                    <a:effectLst/>
                    <a:latin typeface="+mn-lt"/>
                    <a:ea typeface="+mn-ea"/>
                    <a:cs typeface="+mn-cs"/>
                  </a:rPr>
                  <a:t>Venkataraman</a:t>
                </a:r>
                <a:r>
                  <a:rPr lang="en-US" sz="120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Control of Nonlinear Systems Using Terminal Sliding Modes, 1993</a:t>
                </a:r>
                <a:endParaRPr lang="en-US" sz="1200" kern="1200" baseline="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regardless of the sign of </a:t>
                </a:r>
                <a:r>
                  <a:rPr lang="en-US" sz="1200" i="0" kern="1200">
                    <a:solidFill>
                      <a:schemeClr val="tx1"/>
                    </a:solidFill>
                    <a:effectLst/>
                    <a:latin typeface="+mn-lt"/>
                    <a:ea typeface="+mn-ea"/>
                    <a:cs typeface="+mn-cs"/>
                  </a:rPr>
                  <a:t>𝜀 ̇_𝑥</a:t>
                </a:r>
                <a:r>
                  <a:rPr lang="en-US" sz="1200" kern="1200" dirty="0">
                    <a:solidFill>
                      <a:schemeClr val="tx1"/>
                    </a:solidFill>
                    <a:effectLst/>
                    <a:latin typeface="+mn-lt"/>
                    <a:ea typeface="+mn-ea"/>
                    <a:cs typeface="+mn-cs"/>
                  </a:rPr>
                  <a:t>, the function </a:t>
                </a:r>
                <a:r>
                  <a:rPr lang="en-US" sz="1200" i="0" kern="1200">
                    <a:solidFill>
                      <a:schemeClr val="tx1"/>
                    </a:solidFill>
                    <a:effectLst/>
                    <a:latin typeface="+mn-lt"/>
                    <a:ea typeface="+mn-ea"/>
                    <a:cs typeface="+mn-cs"/>
                  </a:rPr>
                  <a:t>𝑔(𝜀 ̇_𝑥 )</a:t>
                </a:r>
                <a:r>
                  <a:rPr lang="en-US" sz="1200" kern="1200" dirty="0">
                    <a:solidFill>
                      <a:schemeClr val="tx1"/>
                    </a:solidFill>
                    <a:effectLst/>
                    <a:latin typeface="+mn-lt"/>
                    <a:ea typeface="+mn-ea"/>
                    <a:cs typeface="+mn-cs"/>
                  </a:rPr>
                  <a:t> is always positive because the exponential function is always positive and the exponents on </a:t>
                </a:r>
                <a:r>
                  <a:rPr lang="en-US" sz="1200" i="0" kern="1200">
                    <a:solidFill>
                      <a:schemeClr val="tx1"/>
                    </a:solidFill>
                    <a:effectLst/>
                    <a:latin typeface="+mn-lt"/>
                    <a:ea typeface="+mn-ea"/>
                    <a:cs typeface="+mn-cs"/>
                  </a:rPr>
                  <a:t>𝜀 ̇_𝑥</a:t>
                </a:r>
                <a:r>
                  <a:rPr lang="en-US" sz="1200" kern="1200" dirty="0">
                    <a:solidFill>
                      <a:schemeClr val="tx1"/>
                    </a:solidFill>
                    <a:effectLst/>
                    <a:latin typeface="+mn-lt"/>
                    <a:ea typeface="+mn-ea"/>
                    <a:cs typeface="+mn-cs"/>
                  </a:rPr>
                  <a:t> can be evaluated as </a:t>
                </a:r>
                <a:r>
                  <a:rPr lang="en-US" sz="1200" i="0" kern="1200">
                    <a:solidFill>
                      <a:schemeClr val="tx1"/>
                    </a:solidFill>
                    <a:effectLst/>
                    <a:latin typeface="+mn-lt"/>
                    <a:ea typeface="+mn-ea"/>
                    <a:cs typeface="+mn-cs"/>
                  </a:rPr>
                  <a:t>𝜀 ̇_𝑥^(((𝑚_1+𝑚_2 ))/𝑚_1 )</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𝜀 ̇_𝑥^(((𝑚_2−𝑚_1 ))/𝑚_1 )</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(𝑚_1+𝑚_2 )</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(𝑚_2−𝑚_1 )</a:t>
                </a:r>
                <a:r>
                  <a:rPr lang="en-US" sz="1200" kern="1200" dirty="0">
                    <a:solidFill>
                      <a:schemeClr val="tx1"/>
                    </a:solidFill>
                    <a:effectLst/>
                    <a:latin typeface="+mn-lt"/>
                    <a:ea typeface="+mn-ea"/>
                    <a:cs typeface="+mn-cs"/>
                  </a:rPr>
                  <a:t> are both positive integers.</a:t>
                </a:r>
              </a:p>
              <a:p>
                <a:endParaRPr lang="en-US" sz="1200" kern="1200" dirty="0">
                  <a:solidFill>
                    <a:schemeClr val="tx1"/>
                  </a:solidFill>
                  <a:effectLst/>
                  <a:latin typeface="+mn-lt"/>
                  <a:ea typeface="+mn-ea"/>
                  <a:cs typeface="+mn-cs"/>
                </a:endParaRPr>
              </a:p>
              <a:p>
                <a:r>
                  <a:rPr lang="en-US" sz="1200" kern="1200" baseline="0" dirty="0" err="1">
                    <a:solidFill>
                      <a:schemeClr val="tx1"/>
                    </a:solidFill>
                    <a:effectLst/>
                    <a:latin typeface="+mn-lt"/>
                    <a:ea typeface="+mn-ea"/>
                    <a:cs typeface="+mn-cs"/>
                  </a:rPr>
                  <a:t>Venkataraman</a:t>
                </a:r>
                <a:r>
                  <a:rPr lang="en-US" sz="120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Control of Nonlinear Systems Using Terminal Sliding Modes, 1993</a:t>
                </a:r>
                <a:endParaRPr lang="en-US" sz="1200" kern="1200" baseline="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038D9FDB-149F-4745-BDAF-C8E40CBE3AE6}" type="slidenum">
              <a:rPr lang="en-US" smtClean="0"/>
              <a:t>33</a:t>
            </a:fld>
            <a:endParaRPr lang="en-US"/>
          </a:p>
        </p:txBody>
      </p:sp>
    </p:spTree>
    <p:extLst>
      <p:ext uri="{BB962C8B-B14F-4D97-AF65-F5344CB8AC3E}">
        <p14:creationId xmlns:p14="http://schemas.microsoft.com/office/powerpoint/2010/main" val="108037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regardless of the sign of </a:t>
                </a:r>
                <a14:m>
                  <m:oMath xmlns:m="http://schemas.openxmlformats.org/officeDocument/2006/math">
                    <m:sSub>
                      <m:sSubPr>
                        <m:ctrlPr>
                          <a:rPr lang="en-US" sz="1200" i="1" kern="1200">
                            <a:solidFill>
                              <a:schemeClr val="tx1"/>
                            </a:solidFill>
                            <a:effectLst/>
                            <a:latin typeface="+mn-lt"/>
                            <a:ea typeface="+mn-ea"/>
                            <a:cs typeface="+mn-cs"/>
                          </a:rPr>
                        </m:ctrlPr>
                      </m:sSub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Sub>
                  </m:oMath>
                </a14:m>
                <a:r>
                  <a:rPr lang="en-US" sz="1200" kern="1200" dirty="0">
                    <a:solidFill>
                      <a:schemeClr val="tx1"/>
                    </a:solidFill>
                    <a:effectLst/>
                    <a:latin typeface="+mn-lt"/>
                    <a:ea typeface="+mn-ea"/>
                    <a:cs typeface="+mn-cs"/>
                  </a:rPr>
                  <a:t>, the function </a:t>
                </a:r>
                <a14:m>
                  <m:oMath xmlns:m="http://schemas.openxmlformats.org/officeDocument/2006/math">
                    <m:r>
                      <a:rPr lang="en-US" sz="1200" i="1" kern="1200">
                        <a:solidFill>
                          <a:schemeClr val="tx1"/>
                        </a:solidFill>
                        <a:effectLst/>
                        <a:latin typeface="+mn-lt"/>
                        <a:ea typeface="+mn-ea"/>
                        <a:cs typeface="+mn-cs"/>
                      </a:rPr>
                      <m:t>𝑔</m:t>
                    </m:r>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Sub>
                      </m:e>
                    </m:d>
                  </m:oMath>
                </a14:m>
                <a:r>
                  <a:rPr lang="en-US" sz="1200" kern="1200" dirty="0">
                    <a:solidFill>
                      <a:schemeClr val="tx1"/>
                    </a:solidFill>
                    <a:effectLst/>
                    <a:latin typeface="+mn-lt"/>
                    <a:ea typeface="+mn-ea"/>
                    <a:cs typeface="+mn-cs"/>
                  </a:rPr>
                  <a:t> is always positive because the exponential function is always positive and the exponents on </a:t>
                </a:r>
                <a14:m>
                  <m:oMath xmlns:m="http://schemas.openxmlformats.org/officeDocument/2006/math">
                    <m:sSub>
                      <m:sSubPr>
                        <m:ctrlPr>
                          <a:rPr lang="en-US" sz="1200" i="1" kern="1200">
                            <a:solidFill>
                              <a:schemeClr val="tx1"/>
                            </a:solidFill>
                            <a:effectLst/>
                            <a:latin typeface="+mn-lt"/>
                            <a:ea typeface="+mn-ea"/>
                            <a:cs typeface="+mn-cs"/>
                          </a:rPr>
                        </m:ctrlPr>
                      </m:sSub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Sub>
                  </m:oMath>
                </a14:m>
                <a:r>
                  <a:rPr lang="en-US" sz="1200" kern="1200" dirty="0">
                    <a:solidFill>
                      <a:schemeClr val="tx1"/>
                    </a:solidFill>
                    <a:effectLst/>
                    <a:latin typeface="+mn-lt"/>
                    <a:ea typeface="+mn-ea"/>
                    <a:cs typeface="+mn-cs"/>
                  </a:rPr>
                  <a:t> can be evaluated as </a:t>
                </a:r>
                <a14:m>
                  <m:oMath xmlns:m="http://schemas.openxmlformats.org/officeDocument/2006/math">
                    <m:sSubSup>
                      <m:sSubSupPr>
                        <m:ctrlPr>
                          <a:rPr lang="en-US" sz="1200" i="1" kern="1200">
                            <a:solidFill>
                              <a:schemeClr val="tx1"/>
                            </a:solidFill>
                            <a:effectLst/>
                            <a:latin typeface="+mn-lt"/>
                            <a:ea typeface="+mn-ea"/>
                            <a:cs typeface="+mn-cs"/>
                          </a:rPr>
                        </m:ctrlPr>
                      </m:sSubSup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up>
                        <m:f>
                          <m:fPr>
                            <m:ctrlPr>
                              <a:rPr lang="en-US" sz="1200" i="1" kern="1200">
                                <a:solidFill>
                                  <a:schemeClr val="tx1"/>
                                </a:solidFill>
                                <a:effectLst/>
                                <a:latin typeface="+mn-lt"/>
                                <a:ea typeface="+mn-ea"/>
                                <a:cs typeface="+mn-cs"/>
                              </a:rPr>
                            </m:ctrlPr>
                          </m:fPr>
                          <m:num>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2</m:t>
                                    </m:r>
                                  </m:sub>
                                </m:sSub>
                              </m:e>
                            </m:d>
                          </m:num>
                          <m:den>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den>
                        </m:f>
                      </m:sup>
                    </m:sSubSup>
                  </m:oMath>
                </a14:m>
                <a:r>
                  <a:rPr lang="en-US" sz="1200" kern="1200" dirty="0">
                    <a:solidFill>
                      <a:schemeClr val="tx1"/>
                    </a:solidFill>
                    <a:effectLst/>
                    <a:latin typeface="+mn-lt"/>
                    <a:ea typeface="+mn-ea"/>
                    <a:cs typeface="+mn-cs"/>
                  </a:rPr>
                  <a:t> and </a:t>
                </a:r>
                <a14:m>
                  <m:oMath xmlns:m="http://schemas.openxmlformats.org/officeDocument/2006/math">
                    <m:sSubSup>
                      <m:sSubSupPr>
                        <m:ctrlPr>
                          <a:rPr lang="en-US" sz="1200" i="1" kern="1200">
                            <a:solidFill>
                              <a:schemeClr val="tx1"/>
                            </a:solidFill>
                            <a:effectLst/>
                            <a:latin typeface="+mn-lt"/>
                            <a:ea typeface="+mn-ea"/>
                            <a:cs typeface="+mn-cs"/>
                          </a:rPr>
                        </m:ctrlPr>
                      </m:sSubSupPr>
                      <m:e>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𝜀</m:t>
                            </m:r>
                          </m:e>
                        </m:acc>
                      </m:e>
                      <m:sub>
                        <m:r>
                          <a:rPr lang="en-US" sz="1200" i="1" kern="1200">
                            <a:solidFill>
                              <a:schemeClr val="tx1"/>
                            </a:solidFill>
                            <a:effectLst/>
                            <a:latin typeface="+mn-lt"/>
                            <a:ea typeface="+mn-ea"/>
                            <a:cs typeface="+mn-cs"/>
                          </a:rPr>
                          <m:t>𝑥</m:t>
                        </m:r>
                      </m:sub>
                      <m:sup>
                        <m:f>
                          <m:fPr>
                            <m:ctrlPr>
                              <a:rPr lang="en-US" sz="1200" i="1" kern="1200">
                                <a:solidFill>
                                  <a:schemeClr val="tx1"/>
                                </a:solidFill>
                                <a:effectLst/>
                                <a:latin typeface="+mn-lt"/>
                                <a:ea typeface="+mn-ea"/>
                                <a:cs typeface="+mn-cs"/>
                              </a:rPr>
                            </m:ctrlPr>
                          </m:fPr>
                          <m:num>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e>
                            </m:d>
                          </m:num>
                          <m:den>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den>
                        </m:f>
                      </m:sup>
                    </m:sSubSup>
                  </m:oMath>
                </a14:m>
                <a:r>
                  <a:rPr lang="en-US" sz="1200" kern="1200" dirty="0">
                    <a:solidFill>
                      <a:schemeClr val="tx1"/>
                    </a:solidFill>
                    <a:effectLst/>
                    <a:latin typeface="+mn-lt"/>
                    <a:ea typeface="+mn-ea"/>
                    <a:cs typeface="+mn-cs"/>
                  </a:rPr>
                  <a:t> where </a:t>
                </a:r>
                <a14:m>
                  <m:oMath xmlns:m="http://schemas.openxmlformats.org/officeDocument/2006/math">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2</m:t>
                            </m:r>
                          </m:sub>
                        </m:sSub>
                      </m:e>
                    </m:d>
                  </m:oMath>
                </a14:m>
                <a:r>
                  <a:rPr lang="en-US" sz="1200" kern="1200" dirty="0">
                    <a:solidFill>
                      <a:schemeClr val="tx1"/>
                    </a:solidFill>
                    <a:effectLst/>
                    <a:latin typeface="+mn-lt"/>
                    <a:ea typeface="+mn-ea"/>
                    <a:cs typeface="+mn-cs"/>
                  </a:rPr>
                  <a:t> and </a:t>
                </a:r>
                <a14:m>
                  <m:oMath xmlns:m="http://schemas.openxmlformats.org/officeDocument/2006/math">
                    <m:d>
                      <m:dPr>
                        <m:ctrlPr>
                          <a:rPr lang="en-US" sz="1200" i="1" kern="1200">
                            <a:solidFill>
                              <a:schemeClr val="tx1"/>
                            </a:solidFill>
                            <a:effectLst/>
                            <a:latin typeface="+mn-lt"/>
                            <a:ea typeface="+mn-ea"/>
                            <a:cs typeface="+mn-cs"/>
                          </a:rPr>
                        </m:ctrlPr>
                      </m:d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2</m:t>
                            </m:r>
                          </m:sub>
                        </m:sSub>
                        <m:r>
                          <a:rPr lang="en-US" sz="1200" i="1" kern="1200">
                            <a:solidFill>
                              <a:schemeClr val="tx1"/>
                            </a:solidFill>
                            <a:effectLst/>
                            <a:latin typeface="+mn-lt"/>
                            <a:ea typeface="+mn-ea"/>
                            <a:cs typeface="+mn-cs"/>
                          </a:rPr>
                          <m:t>−</m:t>
                        </m:r>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𝑚</m:t>
                            </m:r>
                          </m:e>
                          <m:sub>
                            <m:r>
                              <a:rPr lang="en-US" sz="1200" i="1" kern="1200">
                                <a:solidFill>
                                  <a:schemeClr val="tx1"/>
                                </a:solidFill>
                                <a:effectLst/>
                                <a:latin typeface="+mn-lt"/>
                                <a:ea typeface="+mn-ea"/>
                                <a:cs typeface="+mn-cs"/>
                              </a:rPr>
                              <m:t>1</m:t>
                            </m:r>
                          </m:sub>
                        </m:sSub>
                      </m:e>
                    </m:d>
                  </m:oMath>
                </a14:m>
                <a:r>
                  <a:rPr lang="en-US" sz="1200" kern="1200" dirty="0">
                    <a:solidFill>
                      <a:schemeClr val="tx1"/>
                    </a:solidFill>
                    <a:effectLst/>
                    <a:latin typeface="+mn-lt"/>
                    <a:ea typeface="+mn-ea"/>
                    <a:cs typeface="+mn-cs"/>
                  </a:rPr>
                  <a:t> are both positive integers.</a:t>
                </a:r>
              </a:p>
              <a:p>
                <a:endParaRPr lang="en-US" sz="1200" kern="1200" dirty="0">
                  <a:solidFill>
                    <a:schemeClr val="tx1"/>
                  </a:solidFill>
                  <a:effectLst/>
                  <a:latin typeface="+mn-lt"/>
                  <a:ea typeface="+mn-ea"/>
                  <a:cs typeface="+mn-cs"/>
                </a:endParaRPr>
              </a:p>
              <a:p>
                <a:r>
                  <a:rPr lang="en-US" sz="1200" kern="1200" baseline="0" dirty="0" err="1">
                    <a:solidFill>
                      <a:schemeClr val="tx1"/>
                    </a:solidFill>
                    <a:effectLst/>
                    <a:latin typeface="+mn-lt"/>
                    <a:ea typeface="+mn-ea"/>
                    <a:cs typeface="+mn-cs"/>
                  </a:rPr>
                  <a:t>Venkataraman</a:t>
                </a:r>
                <a:r>
                  <a:rPr lang="en-US" sz="120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Control of Nonlinear Systems Using Terminal Sliding Modes, 1993</a:t>
                </a:r>
                <a:endParaRPr lang="en-US" sz="1200" kern="1200" baseline="0" dirty="0">
                  <a:solidFill>
                    <a:schemeClr val="tx1"/>
                  </a:solidFill>
                  <a:effectLst/>
                  <a:latin typeface="+mn-lt"/>
                  <a:ea typeface="+mn-ea"/>
                  <a:cs typeface="+mn-cs"/>
                </a:endParaRPr>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regardless of the sign of </a:t>
                </a:r>
                <a:r>
                  <a:rPr lang="en-US" sz="1200" i="0" kern="1200">
                    <a:solidFill>
                      <a:schemeClr val="tx1"/>
                    </a:solidFill>
                    <a:effectLst/>
                    <a:latin typeface="+mn-lt"/>
                    <a:ea typeface="+mn-ea"/>
                    <a:cs typeface="+mn-cs"/>
                  </a:rPr>
                  <a:t>𝜀 ̇_𝑥</a:t>
                </a:r>
                <a:r>
                  <a:rPr lang="en-US" sz="1200" kern="1200" dirty="0">
                    <a:solidFill>
                      <a:schemeClr val="tx1"/>
                    </a:solidFill>
                    <a:effectLst/>
                    <a:latin typeface="+mn-lt"/>
                    <a:ea typeface="+mn-ea"/>
                    <a:cs typeface="+mn-cs"/>
                  </a:rPr>
                  <a:t>, the function </a:t>
                </a:r>
                <a:r>
                  <a:rPr lang="en-US" sz="1200" i="0" kern="1200">
                    <a:solidFill>
                      <a:schemeClr val="tx1"/>
                    </a:solidFill>
                    <a:effectLst/>
                    <a:latin typeface="+mn-lt"/>
                    <a:ea typeface="+mn-ea"/>
                    <a:cs typeface="+mn-cs"/>
                  </a:rPr>
                  <a:t>𝑔(𝜀 ̇_𝑥 )</a:t>
                </a:r>
                <a:r>
                  <a:rPr lang="en-US" sz="1200" kern="1200" dirty="0">
                    <a:solidFill>
                      <a:schemeClr val="tx1"/>
                    </a:solidFill>
                    <a:effectLst/>
                    <a:latin typeface="+mn-lt"/>
                    <a:ea typeface="+mn-ea"/>
                    <a:cs typeface="+mn-cs"/>
                  </a:rPr>
                  <a:t> is always positive because the exponential function is always positive and the exponents on </a:t>
                </a:r>
                <a:r>
                  <a:rPr lang="en-US" sz="1200" i="0" kern="1200">
                    <a:solidFill>
                      <a:schemeClr val="tx1"/>
                    </a:solidFill>
                    <a:effectLst/>
                    <a:latin typeface="+mn-lt"/>
                    <a:ea typeface="+mn-ea"/>
                    <a:cs typeface="+mn-cs"/>
                  </a:rPr>
                  <a:t>𝜀 ̇_𝑥</a:t>
                </a:r>
                <a:r>
                  <a:rPr lang="en-US" sz="1200" kern="1200" dirty="0">
                    <a:solidFill>
                      <a:schemeClr val="tx1"/>
                    </a:solidFill>
                    <a:effectLst/>
                    <a:latin typeface="+mn-lt"/>
                    <a:ea typeface="+mn-ea"/>
                    <a:cs typeface="+mn-cs"/>
                  </a:rPr>
                  <a:t> can be evaluated as </a:t>
                </a:r>
                <a:r>
                  <a:rPr lang="en-US" sz="1200" i="0" kern="1200">
                    <a:solidFill>
                      <a:schemeClr val="tx1"/>
                    </a:solidFill>
                    <a:effectLst/>
                    <a:latin typeface="+mn-lt"/>
                    <a:ea typeface="+mn-ea"/>
                    <a:cs typeface="+mn-cs"/>
                  </a:rPr>
                  <a:t>𝜀 ̇_𝑥^(((𝑚_1+𝑚_2 ))/𝑚_1 )</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𝜀 ̇_𝑥^(((𝑚_2−𝑚_1 ))/𝑚_1 )</a:t>
                </a:r>
                <a:r>
                  <a:rPr lang="en-US" sz="1200" kern="1200" dirty="0">
                    <a:solidFill>
                      <a:schemeClr val="tx1"/>
                    </a:solidFill>
                    <a:effectLst/>
                    <a:latin typeface="+mn-lt"/>
                    <a:ea typeface="+mn-ea"/>
                    <a:cs typeface="+mn-cs"/>
                  </a:rPr>
                  <a:t> where </a:t>
                </a:r>
                <a:r>
                  <a:rPr lang="en-US" sz="1200" i="0" kern="1200">
                    <a:solidFill>
                      <a:schemeClr val="tx1"/>
                    </a:solidFill>
                    <a:effectLst/>
                    <a:latin typeface="+mn-lt"/>
                    <a:ea typeface="+mn-ea"/>
                    <a:cs typeface="+mn-cs"/>
                  </a:rPr>
                  <a:t>(𝑚_1+𝑚_2 )</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(𝑚_2−𝑚_1 )</a:t>
                </a:r>
                <a:r>
                  <a:rPr lang="en-US" sz="1200" kern="1200" dirty="0">
                    <a:solidFill>
                      <a:schemeClr val="tx1"/>
                    </a:solidFill>
                    <a:effectLst/>
                    <a:latin typeface="+mn-lt"/>
                    <a:ea typeface="+mn-ea"/>
                    <a:cs typeface="+mn-cs"/>
                  </a:rPr>
                  <a:t> are both positive integers.</a:t>
                </a:r>
              </a:p>
              <a:p>
                <a:endParaRPr lang="en-US" sz="1200" kern="1200" dirty="0">
                  <a:solidFill>
                    <a:schemeClr val="tx1"/>
                  </a:solidFill>
                  <a:effectLst/>
                  <a:latin typeface="+mn-lt"/>
                  <a:ea typeface="+mn-ea"/>
                  <a:cs typeface="+mn-cs"/>
                </a:endParaRPr>
              </a:p>
              <a:p>
                <a:r>
                  <a:rPr lang="en-US" sz="1200" kern="1200" baseline="0" dirty="0" err="1">
                    <a:solidFill>
                      <a:schemeClr val="tx1"/>
                    </a:solidFill>
                    <a:effectLst/>
                    <a:latin typeface="+mn-lt"/>
                    <a:ea typeface="+mn-ea"/>
                    <a:cs typeface="+mn-cs"/>
                  </a:rPr>
                  <a:t>Venkataraman</a:t>
                </a:r>
                <a:r>
                  <a:rPr lang="en-US" sz="120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Control of Nonlinear Systems Using Terminal Sliding Modes, 1993</a:t>
                </a:r>
                <a:endParaRPr lang="en-US" sz="1200" kern="1200" baseline="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038D9FDB-149F-4745-BDAF-C8E40CBE3AE6}" type="slidenum">
              <a:rPr lang="en-US" smtClean="0"/>
              <a:t>34</a:t>
            </a:fld>
            <a:endParaRPr lang="en-US"/>
          </a:p>
        </p:txBody>
      </p:sp>
    </p:spTree>
    <p:extLst>
      <p:ext uri="{BB962C8B-B14F-4D97-AF65-F5344CB8AC3E}">
        <p14:creationId xmlns:p14="http://schemas.microsoft.com/office/powerpoint/2010/main" val="4234337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35</a:t>
            </a:fld>
            <a:endParaRPr lang="en-US"/>
          </a:p>
        </p:txBody>
      </p:sp>
    </p:spTree>
    <p:extLst>
      <p:ext uri="{BB962C8B-B14F-4D97-AF65-F5344CB8AC3E}">
        <p14:creationId xmlns:p14="http://schemas.microsoft.com/office/powerpoint/2010/main" val="299196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smaller control magnitude can still guarantee rapid convergence</a:t>
            </a:r>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38</a:t>
            </a:fld>
            <a:endParaRPr lang="en-US"/>
          </a:p>
        </p:txBody>
      </p:sp>
    </p:spTree>
    <p:extLst>
      <p:ext uri="{BB962C8B-B14F-4D97-AF65-F5344CB8AC3E}">
        <p14:creationId xmlns:p14="http://schemas.microsoft.com/office/powerpoint/2010/main" val="325874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dirty="0"/>
                  <a:t>as opposed to the linear surface with single constant </a:t>
                </a:r>
                <a14:m>
                  <m:oMath xmlns:m="http://schemas.openxmlformats.org/officeDocument/2006/math">
                    <m:r>
                      <a:rPr lang="en-US" i="1">
                        <a:latin typeface="Cambria Math" panose="02040503050406030204" pitchFamily="18" charset="0"/>
                      </a:rPr>
                      <m:t>𝛼</m:t>
                    </m:r>
                  </m:oMath>
                </a14:m>
                <a:endParaRPr lang="en-US" dirty="0"/>
              </a:p>
            </p:txBody>
          </p:sp>
        </mc:Choice>
        <mc:Fallback>
          <p:sp>
            <p:nvSpPr>
              <p:cNvPr id="3" name="Notes Placeholder 2"/>
              <p:cNvSpPr>
                <a:spLocks noGrp="1"/>
              </p:cNvSpPr>
              <p:nvPr>
                <p:ph type="body" idx="1"/>
              </p:nvPr>
            </p:nvSpPr>
            <p:spPr/>
            <p:txBody>
              <a:bodyPr/>
              <a:lstStyle/>
              <a:p>
                <a:r>
                  <a:rPr lang="en-US" dirty="0"/>
                  <a:t>as opposed to the linear surface with single constant </a:t>
                </a:r>
                <a:r>
                  <a:rPr lang="en-US" i="0">
                    <a:latin typeface="Cambria Math" panose="02040503050406030204" pitchFamily="18" charset="0"/>
                  </a:rPr>
                  <a:t>𝛼</a:t>
                </a:r>
                <a:endParaRPr lang="en-US" dirty="0"/>
              </a:p>
            </p:txBody>
          </p:sp>
        </mc:Fallback>
      </mc:AlternateContent>
      <p:sp>
        <p:nvSpPr>
          <p:cNvPr id="4" name="Slide Number Placeholder 3"/>
          <p:cNvSpPr>
            <a:spLocks noGrp="1"/>
          </p:cNvSpPr>
          <p:nvPr>
            <p:ph type="sldNum" sz="quarter" idx="10"/>
          </p:nvPr>
        </p:nvSpPr>
        <p:spPr/>
        <p:txBody>
          <a:bodyPr/>
          <a:lstStyle/>
          <a:p>
            <a:fld id="{038D9FDB-149F-4745-BDAF-C8E40CBE3AE6}" type="slidenum">
              <a:rPr lang="en-US" smtClean="0"/>
              <a:t>39</a:t>
            </a:fld>
            <a:endParaRPr lang="en-US"/>
          </a:p>
        </p:txBody>
      </p:sp>
    </p:spTree>
    <p:extLst>
      <p:ext uri="{BB962C8B-B14F-4D97-AF65-F5344CB8AC3E}">
        <p14:creationId xmlns:p14="http://schemas.microsoft.com/office/powerpoint/2010/main" val="346798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this section, it will be shown through simulations that the nonsingular terminal sliding mode controller can quickly and effectively force the system to match a desired set of reference dynamics in finite time in the presence of exogenous disturbance and uncertainty in the control input. </a:t>
            </a:r>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40</a:t>
            </a:fld>
            <a:endParaRPr lang="en-US"/>
          </a:p>
        </p:txBody>
      </p:sp>
    </p:spTree>
    <p:extLst>
      <p:ext uri="{BB962C8B-B14F-4D97-AF65-F5344CB8AC3E}">
        <p14:creationId xmlns:p14="http://schemas.microsoft.com/office/powerpoint/2010/main" val="682142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satellites’ nonlinear equations of motion, which included the J2 perturbation, were propagated in Earth-centered inertial (ECI) frame separately, and the LVLH components were calculated at each time step for use in the computation of control components. </a:t>
            </a:r>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41</a:t>
            </a:fld>
            <a:endParaRPr lang="en-US"/>
          </a:p>
        </p:txBody>
      </p:sp>
    </p:spTree>
    <p:extLst>
      <p:ext uri="{BB962C8B-B14F-4D97-AF65-F5344CB8AC3E}">
        <p14:creationId xmlns:p14="http://schemas.microsoft.com/office/powerpoint/2010/main" val="3514418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chaser satellite is assumed to have 1 kg unit mass</a:t>
            </a:r>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42</a:t>
            </a:fld>
            <a:endParaRPr lang="en-US"/>
          </a:p>
        </p:txBody>
      </p:sp>
    </p:spTree>
    <p:extLst>
      <p:ext uri="{BB962C8B-B14F-4D97-AF65-F5344CB8AC3E}">
        <p14:creationId xmlns:p14="http://schemas.microsoft.com/office/powerpoint/2010/main" val="2307961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Both the disturbance and thrust noise (</a:t>
                </a:r>
                <a14:m>
                  <m:oMath xmlns:m="http://schemas.openxmlformats.org/officeDocument/2006/math">
                    <m:r>
                      <a:rPr lang="en-US" sz="1200" b="0" i="1" kern="1200" smtClean="0">
                        <a:solidFill>
                          <a:schemeClr val="tx1"/>
                        </a:solidFill>
                        <a:effectLst/>
                        <a:latin typeface="Cambria Math" panose="02040503050406030204" pitchFamily="18" charset="0"/>
                        <a:ea typeface="+mn-ea"/>
                        <a:cs typeface="+mn-cs"/>
                      </a:rPr>
                      <m:t>𝛿</m:t>
                    </m:r>
                    <m:r>
                      <a:rPr lang="en-US" sz="1200" b="0" i="1" kern="1200" smtClean="0">
                        <a:solidFill>
                          <a:schemeClr val="tx1"/>
                        </a:solidFill>
                        <a:effectLst/>
                        <a:latin typeface="Cambria Math" panose="02040503050406030204" pitchFamily="18" charset="0"/>
                        <a:ea typeface="+mn-ea"/>
                        <a:cs typeface="+mn-cs"/>
                      </a:rPr>
                      <m:t>𝑢</m:t>
                    </m:r>
                  </m:oMath>
                </a14:m>
                <a:r>
                  <a:rPr lang="en-US" sz="1200" kern="1200" dirty="0">
                    <a:solidFill>
                      <a:schemeClr val="tx1"/>
                    </a:solidFill>
                    <a:effectLst/>
                    <a:latin typeface="+mn-lt"/>
                    <a:ea typeface="+mn-ea"/>
                    <a:cs typeface="+mn-cs"/>
                  </a:rPr>
                  <a:t>) are multiplied my a normally distributed random value at</a:t>
                </a:r>
                <a:r>
                  <a:rPr lang="en-US" sz="1200" kern="1200" baseline="0" dirty="0">
                    <a:solidFill>
                      <a:schemeClr val="tx1"/>
                    </a:solidFill>
                    <a:effectLst/>
                    <a:latin typeface="+mn-lt"/>
                    <a:ea typeface="+mn-ea"/>
                    <a:cs typeface="+mn-cs"/>
                  </a:rPr>
                  <a:t> each </a:t>
                </a:r>
                <a:r>
                  <a:rPr lang="en-US" sz="1200" kern="1200" baseline="0" dirty="0" err="1">
                    <a:solidFill>
                      <a:schemeClr val="tx1"/>
                    </a:solidFill>
                    <a:effectLst/>
                    <a:latin typeface="+mn-lt"/>
                    <a:ea typeface="+mn-ea"/>
                    <a:cs typeface="+mn-cs"/>
                  </a:rPr>
                  <a:t>timestep</a:t>
                </a:r>
                <a:r>
                  <a:rPr lang="en-US" sz="1200" kern="1200" baseline="0" dirty="0">
                    <a:solidFill>
                      <a:schemeClr val="tx1"/>
                    </a:solidFill>
                    <a:effectLst/>
                    <a:latin typeface="+mn-lt"/>
                    <a:ea typeface="+mn-ea"/>
                    <a:cs typeface="+mn-cs"/>
                  </a:rPr>
                  <a:t> in the simulation.</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Both the disturbance and thrust noise (</a:t>
                </a:r>
                <a:r>
                  <a:rPr lang="en-US" sz="1200" b="0" i="0" kern="1200">
                    <a:solidFill>
                      <a:schemeClr val="tx1"/>
                    </a:solidFill>
                    <a:effectLst/>
                    <a:latin typeface="Cambria Math" panose="02040503050406030204" pitchFamily="18" charset="0"/>
                    <a:ea typeface="+mn-ea"/>
                    <a:cs typeface="+mn-cs"/>
                  </a:rPr>
                  <a:t>𝛿𝑢</a:t>
                </a:r>
                <a:r>
                  <a:rPr lang="en-US" sz="1200" kern="1200" dirty="0">
                    <a:solidFill>
                      <a:schemeClr val="tx1"/>
                    </a:solidFill>
                    <a:effectLst/>
                    <a:latin typeface="+mn-lt"/>
                    <a:ea typeface="+mn-ea"/>
                    <a:cs typeface="+mn-cs"/>
                  </a:rPr>
                  <a:t>) are multiplied my a normally distributed random value at</a:t>
                </a:r>
                <a:r>
                  <a:rPr lang="en-US" sz="1200" kern="1200" baseline="0" dirty="0">
                    <a:solidFill>
                      <a:schemeClr val="tx1"/>
                    </a:solidFill>
                    <a:effectLst/>
                    <a:latin typeface="+mn-lt"/>
                    <a:ea typeface="+mn-ea"/>
                    <a:cs typeface="+mn-cs"/>
                  </a:rPr>
                  <a:t> each </a:t>
                </a:r>
                <a:r>
                  <a:rPr lang="en-US" sz="1200" kern="1200" baseline="0" dirty="0" err="1">
                    <a:solidFill>
                      <a:schemeClr val="tx1"/>
                    </a:solidFill>
                    <a:effectLst/>
                    <a:latin typeface="+mn-lt"/>
                    <a:ea typeface="+mn-ea"/>
                    <a:cs typeface="+mn-cs"/>
                  </a:rPr>
                  <a:t>timestep</a:t>
                </a:r>
                <a:r>
                  <a:rPr lang="en-US" sz="1200" kern="1200" baseline="0" dirty="0">
                    <a:solidFill>
                      <a:schemeClr val="tx1"/>
                    </a:solidFill>
                    <a:effectLst/>
                    <a:latin typeface="+mn-lt"/>
                    <a:ea typeface="+mn-ea"/>
                    <a:cs typeface="+mn-cs"/>
                  </a:rPr>
                  <a:t> in the simulation.</a:t>
                </a:r>
                <a:endParaRPr lang="en-US" dirty="0"/>
              </a:p>
            </p:txBody>
          </p:sp>
        </mc:Fallback>
      </mc:AlternateContent>
      <p:sp>
        <p:nvSpPr>
          <p:cNvPr id="4" name="Slide Number Placeholder 3"/>
          <p:cNvSpPr>
            <a:spLocks noGrp="1"/>
          </p:cNvSpPr>
          <p:nvPr>
            <p:ph type="sldNum" sz="quarter" idx="10"/>
          </p:nvPr>
        </p:nvSpPr>
        <p:spPr/>
        <p:txBody>
          <a:bodyPr/>
          <a:lstStyle/>
          <a:p>
            <a:fld id="{038D9FDB-149F-4745-BDAF-C8E40CBE3AE6}" type="slidenum">
              <a:rPr lang="en-US" smtClean="0"/>
              <a:t>43</a:t>
            </a:fld>
            <a:endParaRPr lang="en-US"/>
          </a:p>
        </p:txBody>
      </p:sp>
    </p:spTree>
    <p:extLst>
      <p:ext uri="{BB962C8B-B14F-4D97-AF65-F5344CB8AC3E}">
        <p14:creationId xmlns:p14="http://schemas.microsoft.com/office/powerpoint/2010/main" val="1523444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CLUSTER uses a four-satellite formation to study the interactions between solar wind and the Earth’s magnetic field [1]. The GRACE mission uses two identical satellites to develop a high-fidelity model of Earth’s gravitational field [2]. </a:t>
            </a:r>
            <a:r>
              <a:rPr lang="en-US" sz="1200" kern="1200" dirty="0" err="1">
                <a:solidFill>
                  <a:schemeClr val="tx1"/>
                </a:solidFill>
                <a:effectLst/>
                <a:latin typeface="+mn-lt"/>
                <a:ea typeface="+mn-ea"/>
                <a:cs typeface="+mn-cs"/>
              </a:rPr>
              <a:t>TanDEM</a:t>
            </a:r>
            <a:r>
              <a:rPr lang="en-US" sz="1200" kern="1200" dirty="0">
                <a:solidFill>
                  <a:schemeClr val="tx1"/>
                </a:solidFill>
                <a:effectLst/>
                <a:latin typeface="+mn-lt"/>
                <a:ea typeface="+mn-ea"/>
                <a:cs typeface="+mn-cs"/>
              </a:rPr>
              <a:t>-X is a two-satellite mission for the generation of a high-fidelity digital elevation model of the surface of the Earth [3]. MMS uses four satellites in a tetrahedral formation to study the Earth’s magnetosphere [4]. Stellar Imager is a space-based ultraviolet/optical interferometer which uses a formation of 20+ small mirror satellites and a chief hub to study solar and stellar magnetic activity [5]. EXO-S is a two-satellite space-based telescope for the discovery and study of planets [6]. PRISMA is a technology demonstration mission using 2 satellites to qualify formation flying and rendezvous sensors and software </a:t>
            </a:r>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4</a:t>
            </a:fld>
            <a:endParaRPr lang="en-US"/>
          </a:p>
        </p:txBody>
      </p:sp>
    </p:spTree>
    <p:extLst>
      <p:ext uri="{BB962C8B-B14F-4D97-AF65-F5344CB8AC3E}">
        <p14:creationId xmlns:p14="http://schemas.microsoft.com/office/powerpoint/2010/main" val="6193701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Dynamics propagated for span of 1 chief orbit</a:t>
            </a:r>
            <a:r>
              <a:rPr lang="en-US" baseline="0" dirty="0"/>
              <a:t> (</a:t>
            </a:r>
            <a:r>
              <a:rPr lang="en-US" dirty="0"/>
              <a:t>5431 sec).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Lvlh</a:t>
            </a:r>
            <a:r>
              <a:rPr lang="en-US" dirty="0"/>
              <a:t> components with reference trajectory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Chief and chaser</a:t>
            </a:r>
            <a:r>
              <a:rPr lang="en-US" baseline="0" dirty="0"/>
              <a:t> trajectories in ECI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Closely tracks reference</a:t>
            </a:r>
          </a:p>
        </p:txBody>
      </p:sp>
      <p:sp>
        <p:nvSpPr>
          <p:cNvPr id="4" name="Slide Number Placeholder 3"/>
          <p:cNvSpPr>
            <a:spLocks noGrp="1"/>
          </p:cNvSpPr>
          <p:nvPr>
            <p:ph type="sldNum" sz="quarter" idx="10"/>
          </p:nvPr>
        </p:nvSpPr>
        <p:spPr/>
        <p:txBody>
          <a:bodyPr/>
          <a:lstStyle/>
          <a:p>
            <a:fld id="{038D9FDB-149F-4745-BDAF-C8E40CBE3AE6}" type="slidenum">
              <a:rPr lang="en-US" smtClean="0"/>
              <a:t>44</a:t>
            </a:fld>
            <a:endParaRPr lang="en-US"/>
          </a:p>
        </p:txBody>
      </p:sp>
    </p:spTree>
    <p:extLst>
      <p:ext uri="{BB962C8B-B14F-4D97-AF65-F5344CB8AC3E}">
        <p14:creationId xmlns:p14="http://schemas.microsoft.com/office/powerpoint/2010/main" val="30781097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Tracking error.</a:t>
            </a:r>
          </a:p>
          <a:p>
            <a:r>
              <a:rPr lang="en-US" dirty="0"/>
              <a:t>Sliding</a:t>
            </a:r>
            <a:r>
              <a:rPr lang="en-US" baseline="0" dirty="0"/>
              <a:t> variable over time.</a:t>
            </a:r>
          </a:p>
          <a:p>
            <a:r>
              <a:rPr lang="en-US" baseline="0" dirty="0"/>
              <a:t>Sliding variable goes to zero, causing the tracking error to go to zero</a:t>
            </a:r>
          </a:p>
          <a:p>
            <a:r>
              <a:rPr lang="en-US" baseline="0" dirty="0"/>
              <a:t>Dynamics track reference to within a few meters over the span of a single orbit</a:t>
            </a:r>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45</a:t>
            </a:fld>
            <a:endParaRPr lang="en-US"/>
          </a:p>
        </p:txBody>
      </p:sp>
    </p:spTree>
    <p:extLst>
      <p:ext uri="{BB962C8B-B14F-4D97-AF65-F5344CB8AC3E}">
        <p14:creationId xmlns:p14="http://schemas.microsoft.com/office/powerpoint/2010/main" val="711775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 input over</a:t>
            </a:r>
            <a:r>
              <a:rPr lang="en-US" baseline="0" dirty="0"/>
              <a:t> time as it adapts to uncertainty and external disturbance</a:t>
            </a:r>
          </a:p>
          <a:p>
            <a:r>
              <a:rPr lang="en-US" baseline="0" dirty="0"/>
              <a:t>Total delta-V</a:t>
            </a:r>
          </a:p>
        </p:txBody>
      </p:sp>
      <p:sp>
        <p:nvSpPr>
          <p:cNvPr id="4" name="Slide Number Placeholder 3"/>
          <p:cNvSpPr>
            <a:spLocks noGrp="1"/>
          </p:cNvSpPr>
          <p:nvPr>
            <p:ph type="sldNum" sz="quarter" idx="10"/>
          </p:nvPr>
        </p:nvSpPr>
        <p:spPr/>
        <p:txBody>
          <a:bodyPr/>
          <a:lstStyle/>
          <a:p>
            <a:fld id="{038D9FDB-149F-4745-BDAF-C8E40CBE3AE6}" type="slidenum">
              <a:rPr lang="en-US" smtClean="0"/>
              <a:t>46</a:t>
            </a:fld>
            <a:endParaRPr lang="en-US"/>
          </a:p>
        </p:txBody>
      </p:sp>
    </p:spTree>
    <p:extLst>
      <p:ext uri="{BB962C8B-B14F-4D97-AF65-F5344CB8AC3E}">
        <p14:creationId xmlns:p14="http://schemas.microsoft.com/office/powerpoint/2010/main" val="24688825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47</a:t>
            </a:fld>
            <a:endParaRPr lang="en-US"/>
          </a:p>
        </p:txBody>
      </p:sp>
    </p:spTree>
    <p:extLst>
      <p:ext uri="{BB962C8B-B14F-4D97-AF65-F5344CB8AC3E}">
        <p14:creationId xmlns:p14="http://schemas.microsoft.com/office/powerpoint/2010/main" val="1748633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Combinations of errors sampled linearly along the range given in TABLE IV were applied to the simulation. Figure 12 shows the points on that range which result in convergence. Where points are missing from the sampled pattern, the combined errors resulted in non-convergence. </a:t>
            </a:r>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48</a:t>
            </a:fld>
            <a:endParaRPr lang="en-US"/>
          </a:p>
        </p:txBody>
      </p:sp>
    </p:spTree>
    <p:extLst>
      <p:ext uri="{BB962C8B-B14F-4D97-AF65-F5344CB8AC3E}">
        <p14:creationId xmlns:p14="http://schemas.microsoft.com/office/powerpoint/2010/main" val="4475383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demonstrate the effectiveness of the proposed control structure, an experiment is carried out with an omni-directional robot to simulate spacecraft dynamics.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disturbance and parametric uncertainty were due to imperfection on the floor, e.g. bumps, and uncertainty in the wheel model, respectively.</a:t>
            </a:r>
          </a:p>
          <a:p>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53</a:t>
            </a:fld>
            <a:endParaRPr lang="en-US"/>
          </a:p>
        </p:txBody>
      </p:sp>
    </p:spTree>
    <p:extLst>
      <p:ext uri="{BB962C8B-B14F-4D97-AF65-F5344CB8AC3E}">
        <p14:creationId xmlns:p14="http://schemas.microsoft.com/office/powerpoint/2010/main" val="15061514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all the error goes to zero in finite and remains at zero in the presence of uncertainty and disturbance</a:t>
            </a:r>
            <a:endParaRPr lang="en-US" baseline="0" dirty="0"/>
          </a:p>
        </p:txBody>
      </p:sp>
      <p:sp>
        <p:nvSpPr>
          <p:cNvPr id="4" name="Slide Number Placeholder 3"/>
          <p:cNvSpPr>
            <a:spLocks noGrp="1"/>
          </p:cNvSpPr>
          <p:nvPr>
            <p:ph type="sldNum" sz="quarter" idx="10"/>
          </p:nvPr>
        </p:nvSpPr>
        <p:spPr/>
        <p:txBody>
          <a:bodyPr/>
          <a:lstStyle/>
          <a:p>
            <a:fld id="{038D9FDB-149F-4745-BDAF-C8E40CBE3AE6}" type="slidenum">
              <a:rPr lang="en-US" smtClean="0"/>
              <a:t>55</a:t>
            </a:fld>
            <a:endParaRPr lang="en-US"/>
          </a:p>
        </p:txBody>
      </p:sp>
    </p:spTree>
    <p:extLst>
      <p:ext uri="{BB962C8B-B14F-4D97-AF65-F5344CB8AC3E}">
        <p14:creationId xmlns:p14="http://schemas.microsoft.com/office/powerpoint/2010/main" val="42356595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Sliding variable goes to zero, causing the tracking error to go to zero</a:t>
            </a:r>
          </a:p>
        </p:txBody>
      </p:sp>
      <p:sp>
        <p:nvSpPr>
          <p:cNvPr id="4" name="Slide Number Placeholder 3"/>
          <p:cNvSpPr>
            <a:spLocks noGrp="1"/>
          </p:cNvSpPr>
          <p:nvPr>
            <p:ph type="sldNum" sz="quarter" idx="10"/>
          </p:nvPr>
        </p:nvSpPr>
        <p:spPr/>
        <p:txBody>
          <a:bodyPr/>
          <a:lstStyle/>
          <a:p>
            <a:fld id="{038D9FDB-149F-4745-BDAF-C8E40CBE3AE6}" type="slidenum">
              <a:rPr lang="en-US" smtClean="0"/>
              <a:t>56</a:t>
            </a:fld>
            <a:endParaRPr lang="en-US"/>
          </a:p>
        </p:txBody>
      </p:sp>
    </p:spTree>
    <p:extLst>
      <p:ext uri="{BB962C8B-B14F-4D97-AF65-F5344CB8AC3E}">
        <p14:creationId xmlns:p14="http://schemas.microsoft.com/office/powerpoint/2010/main" val="792640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3</m:t>
                        </m:r>
                      </m:sub>
                    </m:sSub>
                  </m:oMath>
                </a14:m>
                <a:r>
                  <a:rPr lang="en-US" dirty="0"/>
                  <a:t> is a design choice, as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oMath>
                </a14:m>
                <a:r>
                  <a:rPr lang="en-US" dirty="0"/>
                  <a:t> and</a:t>
                </a:r>
                <a:r>
                  <a:rPr lang="en-US" baseline="0" dirty="0"/>
                  <a:t>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𝑚</m:t>
                        </m:r>
                      </m:e>
                      <m:sub>
                        <m:r>
                          <a:rPr lang="en-US" b="0" i="1" baseline="0" smtClean="0">
                            <a:latin typeface="Cambria Math" panose="02040503050406030204" pitchFamily="18" charset="0"/>
                          </a:rPr>
                          <m:t>1</m:t>
                        </m:r>
                      </m:sub>
                    </m:sSub>
                  </m:oMath>
                </a14:m>
                <a:r>
                  <a:rPr lang="en-US" dirty="0"/>
                  <a:t> and</a:t>
                </a:r>
                <a:r>
                  <a:rPr lang="en-US" baseline="0" dirty="0"/>
                  <a:t> </a:t>
                </a:r>
                <a14:m>
                  <m:oMath xmlns:m="http://schemas.openxmlformats.org/officeDocument/2006/math">
                    <m:sSub>
                      <m:sSubPr>
                        <m:ctrlPr>
                          <a:rPr lang="en-US" b="0" i="1" baseline="0" smtClean="0">
                            <a:latin typeface="Cambria Math" panose="02040503050406030204" pitchFamily="18" charset="0"/>
                          </a:rPr>
                        </m:ctrlPr>
                      </m:sSubPr>
                      <m:e>
                        <m:r>
                          <a:rPr lang="en-US" b="0" i="1" baseline="0" smtClean="0">
                            <a:latin typeface="Cambria Math" panose="02040503050406030204" pitchFamily="18" charset="0"/>
                          </a:rPr>
                          <m:t>𝑚</m:t>
                        </m:r>
                      </m:e>
                      <m:sub>
                        <m:r>
                          <a:rPr lang="en-US" b="0" i="1" baseline="0" smtClean="0">
                            <a:latin typeface="Cambria Math" panose="02040503050406030204" pitchFamily="18" charset="0"/>
                          </a:rPr>
                          <m:t>2</m:t>
                        </m:r>
                      </m:sub>
                    </m:sSub>
                  </m:oMath>
                </a14:m>
                <a:r>
                  <a:rPr lang="en-US" dirty="0"/>
                  <a:t>.</a:t>
                </a:r>
              </a:p>
            </p:txBody>
          </p:sp>
        </mc:Choice>
        <mc:Fallback>
          <p:sp>
            <p:nvSpPr>
              <p:cNvPr id="3" name="Notes Placeholder 2"/>
              <p:cNvSpPr>
                <a:spLocks noGrp="1"/>
              </p:cNvSpPr>
              <p:nvPr>
                <p:ph type="body" idx="1"/>
              </p:nvPr>
            </p:nvSpPr>
            <p:spPr/>
            <p:txBody>
              <a:bodyPr/>
              <a:lstStyle/>
              <a:p>
                <a:r>
                  <a:rPr lang="en-US" b="0" i="0">
                    <a:latin typeface="Cambria Math" panose="02040503050406030204" pitchFamily="18" charset="0"/>
                  </a:rPr>
                  <a:t>𝑐_3</a:t>
                </a:r>
                <a:r>
                  <a:rPr lang="en-US" dirty="0"/>
                  <a:t> is a design choice, as is </a:t>
                </a:r>
                <a:r>
                  <a:rPr lang="en-US" b="0" i="0">
                    <a:latin typeface="Cambria Math" panose="02040503050406030204" pitchFamily="18" charset="0"/>
                  </a:rPr>
                  <a:t>𝑐_2</a:t>
                </a:r>
                <a:r>
                  <a:rPr lang="en-US" dirty="0"/>
                  <a:t> and</a:t>
                </a:r>
                <a:r>
                  <a:rPr lang="en-US" baseline="0" dirty="0"/>
                  <a:t> </a:t>
                </a:r>
                <a:r>
                  <a:rPr lang="en-US" b="0" i="0" baseline="0">
                    <a:latin typeface="Cambria Math" panose="02040503050406030204" pitchFamily="18" charset="0"/>
                  </a:rPr>
                  <a:t>𝑚_1</a:t>
                </a:r>
                <a:r>
                  <a:rPr lang="en-US" dirty="0"/>
                  <a:t> and</a:t>
                </a:r>
                <a:r>
                  <a:rPr lang="en-US" baseline="0" dirty="0"/>
                  <a:t> </a:t>
                </a:r>
                <a:r>
                  <a:rPr lang="en-US" b="0" i="0" baseline="0">
                    <a:latin typeface="Cambria Math" panose="02040503050406030204" pitchFamily="18" charset="0"/>
                  </a:rPr>
                  <a:t>𝑚_2</a:t>
                </a:r>
                <a:r>
                  <a:rPr lang="en-US" dirty="0"/>
                  <a:t>.</a:t>
                </a:r>
              </a:p>
            </p:txBody>
          </p:sp>
        </mc:Fallback>
      </mc:AlternateContent>
      <p:sp>
        <p:nvSpPr>
          <p:cNvPr id="4" name="Slide Number Placeholder 3"/>
          <p:cNvSpPr>
            <a:spLocks noGrp="1"/>
          </p:cNvSpPr>
          <p:nvPr>
            <p:ph type="sldNum" sz="quarter" idx="10"/>
          </p:nvPr>
        </p:nvSpPr>
        <p:spPr/>
        <p:txBody>
          <a:bodyPr/>
          <a:lstStyle/>
          <a:p>
            <a:fld id="{038D9FDB-149F-4745-BDAF-C8E40CBE3AE6}" type="slidenum">
              <a:rPr lang="en-US" smtClean="0"/>
              <a:t>58</a:t>
            </a:fld>
            <a:endParaRPr lang="en-US"/>
          </a:p>
        </p:txBody>
      </p:sp>
    </p:spTree>
    <p:extLst>
      <p:ext uri="{BB962C8B-B14F-4D97-AF65-F5344CB8AC3E}">
        <p14:creationId xmlns:p14="http://schemas.microsoft.com/office/powerpoint/2010/main" val="42021001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Use?</a:t>
            </a:r>
          </a:p>
          <a:p>
            <a:r>
              <a:rPr lang="en-US" sz="1200" kern="1200" dirty="0">
                <a:solidFill>
                  <a:schemeClr val="tx1"/>
                </a:solidFill>
                <a:effectLst/>
                <a:latin typeface="+mn-lt"/>
                <a:ea typeface="+mn-ea"/>
                <a:cs typeface="+mn-cs"/>
              </a:rPr>
              <a:t>to guarantee formation fidelity via adequate formation control and stability without overtaxing onboard processing power, robust control algorithms can be used compensate for uncertainty and improve </a:t>
            </a:r>
            <a:r>
              <a:rPr lang="en-US" sz="1200" kern="1200" dirty="0" err="1">
                <a:solidFill>
                  <a:schemeClr val="tx1"/>
                </a:solidFill>
                <a:effectLst/>
                <a:latin typeface="+mn-lt"/>
                <a:ea typeface="+mn-ea"/>
                <a:cs typeface="+mn-cs"/>
              </a:rPr>
              <a:t>performanc</a:t>
            </a:r>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5</a:t>
            </a:fld>
            <a:endParaRPr lang="en-US"/>
          </a:p>
        </p:txBody>
      </p:sp>
    </p:spTree>
    <p:extLst>
      <p:ext uri="{BB962C8B-B14F-4D97-AF65-F5344CB8AC3E}">
        <p14:creationId xmlns:p14="http://schemas.microsoft.com/office/powerpoint/2010/main" val="383278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8D9FDB-149F-4745-BDAF-C8E40CBE3AE6}" type="slidenum">
              <a:rPr lang="en-US" smtClean="0"/>
              <a:t>7</a:t>
            </a:fld>
            <a:endParaRPr lang="en-US"/>
          </a:p>
        </p:txBody>
      </p:sp>
    </p:spTree>
    <p:extLst>
      <p:ext uri="{BB962C8B-B14F-4D97-AF65-F5344CB8AC3E}">
        <p14:creationId xmlns:p14="http://schemas.microsoft.com/office/powerpoint/2010/main" val="1691986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where </a:t>
                </a:r>
                <a14:m>
                  <m:oMath xmlns:m="http://schemas.openxmlformats.org/officeDocument/2006/math">
                    <m:r>
                      <a:rPr lang="en-US" sz="1200" i="1" kern="1200">
                        <a:solidFill>
                          <a:schemeClr val="tx1"/>
                        </a:solidFill>
                        <a:effectLst/>
                        <a:latin typeface="+mn-lt"/>
                        <a:ea typeface="+mn-ea"/>
                        <a:cs typeface="+mn-cs"/>
                      </a:rPr>
                      <m:t>𝑛</m:t>
                    </m:r>
                  </m:oMath>
                </a14:m>
                <a:r>
                  <a:rPr lang="en-US" sz="1200" kern="1200" dirty="0">
                    <a:solidFill>
                      <a:schemeClr val="tx1"/>
                    </a:solidFill>
                    <a:effectLst/>
                    <a:latin typeface="+mn-lt"/>
                    <a:ea typeface="+mn-ea"/>
                    <a:cs typeface="+mn-cs"/>
                  </a:rPr>
                  <a:t> is the chief’s orbital rate;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𝑢</m:t>
                        </m:r>
                      </m:e>
                      <m:sub>
                        <m:r>
                          <a:rPr lang="en-US" sz="1200" i="1" kern="1200">
                            <a:solidFill>
                              <a:schemeClr val="tx1"/>
                            </a:solidFill>
                            <a:effectLst/>
                            <a:latin typeface="+mn-lt"/>
                            <a:ea typeface="+mn-ea"/>
                            <a:cs typeface="+mn-cs"/>
                          </a:rPr>
                          <m:t>𝑥</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𝑢</m:t>
                        </m:r>
                      </m:e>
                      <m:sub>
                        <m:r>
                          <a:rPr lang="en-US" sz="1200" i="1" kern="1200">
                            <a:solidFill>
                              <a:schemeClr val="tx1"/>
                            </a:solidFill>
                            <a:effectLst/>
                            <a:latin typeface="+mn-lt"/>
                            <a:ea typeface="+mn-ea"/>
                            <a:cs typeface="+mn-cs"/>
                          </a:rPr>
                          <m:t>𝑦</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𝑢</m:t>
                        </m:r>
                      </m:e>
                      <m:sub>
                        <m:r>
                          <a:rPr lang="en-US" sz="1200" i="1" kern="1200">
                            <a:solidFill>
                              <a:schemeClr val="tx1"/>
                            </a:solidFill>
                            <a:effectLst/>
                            <a:latin typeface="+mn-lt"/>
                            <a:ea typeface="+mn-ea"/>
                            <a:cs typeface="+mn-cs"/>
                          </a:rPr>
                          <m:t>𝑧</m:t>
                        </m:r>
                      </m:sub>
                    </m:sSub>
                  </m:oMath>
                </a14:m>
                <a:r>
                  <a:rPr lang="en-US" sz="1200" kern="1200" dirty="0">
                    <a:solidFill>
                      <a:schemeClr val="tx1"/>
                    </a:solidFill>
                    <a:effectLst/>
                    <a:latin typeface="+mn-lt"/>
                    <a:ea typeface="+mn-ea"/>
                    <a:cs typeface="+mn-cs"/>
                  </a:rPr>
                  <a:t> are the control inputs; and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𝑑</m:t>
                        </m:r>
                      </m:e>
                      <m:sub>
                        <m:r>
                          <a:rPr lang="en-US" sz="1200" i="1" kern="1200">
                            <a:solidFill>
                              <a:schemeClr val="tx1"/>
                            </a:solidFill>
                            <a:effectLst/>
                            <a:latin typeface="+mn-lt"/>
                            <a:ea typeface="+mn-ea"/>
                            <a:cs typeface="+mn-cs"/>
                          </a:rPr>
                          <m:t>𝑥</m:t>
                        </m:r>
                      </m:sub>
                    </m:sSub>
                  </m:oMath>
                </a14:m>
                <a:r>
                  <a:rPr lang="en-US" sz="1200" kern="1200" dirty="0">
                    <a:solidFill>
                      <a:schemeClr val="tx1"/>
                    </a:solidFill>
                    <a:effectLst/>
                    <a:latin typeface="+mn-lt"/>
                    <a:ea typeface="+mn-ea"/>
                    <a:cs typeface="+mn-cs"/>
                  </a:rPr>
                  <a:t>,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𝑑</m:t>
                        </m:r>
                      </m:e>
                      <m:sub>
                        <m:r>
                          <a:rPr lang="en-US" sz="1200" i="1" kern="1200">
                            <a:solidFill>
                              <a:schemeClr val="tx1"/>
                            </a:solidFill>
                            <a:effectLst/>
                            <a:latin typeface="+mn-lt"/>
                            <a:ea typeface="+mn-ea"/>
                            <a:cs typeface="+mn-cs"/>
                          </a:rPr>
                          <m:t>𝑦</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𝑑</m:t>
                        </m:r>
                      </m:e>
                      <m:sub>
                        <m:r>
                          <a:rPr lang="en-US" sz="1200" i="1" kern="1200">
                            <a:solidFill>
                              <a:schemeClr val="tx1"/>
                            </a:solidFill>
                            <a:effectLst/>
                            <a:latin typeface="+mn-lt"/>
                            <a:ea typeface="+mn-ea"/>
                            <a:cs typeface="+mn-cs"/>
                          </a:rPr>
                          <m:t>𝑧</m:t>
                        </m:r>
                      </m:sub>
                    </m:sSub>
                  </m:oMath>
                </a14:m>
                <a:r>
                  <a:rPr lang="en-US" sz="1200" kern="1200" dirty="0">
                    <a:solidFill>
                      <a:schemeClr val="tx1"/>
                    </a:solidFill>
                    <a:effectLst/>
                    <a:latin typeface="+mn-lt"/>
                    <a:ea typeface="+mn-ea"/>
                    <a:cs typeface="+mn-cs"/>
                  </a:rPr>
                  <a:t> are the matched disturbances in the LVLH directions</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where </a:t>
                </a:r>
                <a:r>
                  <a:rPr lang="en-US" sz="1200" i="0" kern="1200">
                    <a:solidFill>
                      <a:schemeClr val="tx1"/>
                    </a:solidFill>
                    <a:effectLst/>
                    <a:latin typeface="+mn-lt"/>
                    <a:ea typeface="+mn-ea"/>
                    <a:cs typeface="+mn-cs"/>
                  </a:rPr>
                  <a:t>𝑛</a:t>
                </a:r>
                <a:r>
                  <a:rPr lang="en-US" sz="1200" kern="1200" dirty="0">
                    <a:solidFill>
                      <a:schemeClr val="tx1"/>
                    </a:solidFill>
                    <a:effectLst/>
                    <a:latin typeface="+mn-lt"/>
                    <a:ea typeface="+mn-ea"/>
                    <a:cs typeface="+mn-cs"/>
                  </a:rPr>
                  <a:t> is the chief’s orbital rate; </a:t>
                </a:r>
                <a:r>
                  <a:rPr lang="en-US" sz="1200" i="0" kern="1200">
                    <a:solidFill>
                      <a:schemeClr val="tx1"/>
                    </a:solidFill>
                    <a:effectLst/>
                    <a:latin typeface="+mn-lt"/>
                    <a:ea typeface="+mn-ea"/>
                    <a:cs typeface="+mn-cs"/>
                  </a:rPr>
                  <a:t>𝑢_𝑥</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𝑢_𝑦</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𝑢_𝑧</a:t>
                </a:r>
                <a:r>
                  <a:rPr lang="en-US" sz="1200" kern="1200" dirty="0">
                    <a:solidFill>
                      <a:schemeClr val="tx1"/>
                    </a:solidFill>
                    <a:effectLst/>
                    <a:latin typeface="+mn-lt"/>
                    <a:ea typeface="+mn-ea"/>
                    <a:cs typeface="+mn-cs"/>
                  </a:rPr>
                  <a:t> are the control inputs; and </a:t>
                </a:r>
                <a:r>
                  <a:rPr lang="en-US" sz="1200" i="0" kern="1200">
                    <a:solidFill>
                      <a:schemeClr val="tx1"/>
                    </a:solidFill>
                    <a:effectLst/>
                    <a:latin typeface="+mn-lt"/>
                    <a:ea typeface="+mn-ea"/>
                    <a:cs typeface="+mn-cs"/>
                  </a:rPr>
                  <a:t>𝑑_𝑥</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𝑑_𝑦</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𝑑_𝑧</a:t>
                </a:r>
                <a:r>
                  <a:rPr lang="en-US" sz="1200" kern="1200" dirty="0">
                    <a:solidFill>
                      <a:schemeClr val="tx1"/>
                    </a:solidFill>
                    <a:effectLst/>
                    <a:latin typeface="+mn-lt"/>
                    <a:ea typeface="+mn-ea"/>
                    <a:cs typeface="+mn-cs"/>
                  </a:rPr>
                  <a:t> are the matched disturbances in the LVLH directions</a:t>
                </a:r>
                <a:endParaRPr lang="en-US" dirty="0"/>
              </a:p>
            </p:txBody>
          </p:sp>
        </mc:Fallback>
      </mc:AlternateContent>
      <p:sp>
        <p:nvSpPr>
          <p:cNvPr id="4" name="Slide Number Placeholder 3"/>
          <p:cNvSpPr>
            <a:spLocks noGrp="1"/>
          </p:cNvSpPr>
          <p:nvPr>
            <p:ph type="sldNum" sz="quarter" idx="10"/>
          </p:nvPr>
        </p:nvSpPr>
        <p:spPr/>
        <p:txBody>
          <a:bodyPr/>
          <a:lstStyle/>
          <a:p>
            <a:fld id="{038D9FDB-149F-4745-BDAF-C8E40CBE3AE6}" type="slidenum">
              <a:rPr lang="en-US" smtClean="0"/>
              <a:t>11</a:t>
            </a:fld>
            <a:endParaRPr lang="en-US"/>
          </a:p>
        </p:txBody>
      </p:sp>
    </p:spTree>
    <p:extLst>
      <p:ext uri="{BB962C8B-B14F-4D97-AF65-F5344CB8AC3E}">
        <p14:creationId xmlns:p14="http://schemas.microsoft.com/office/powerpoint/2010/main" val="2863373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pPr marL="228600" indent="-228600">
                  <a:buAutoNum type="arabicPeriod"/>
                </a:pPr>
                <a:r>
                  <a:rPr lang="en-US" dirty="0"/>
                  <a:t>Control errors – b is approximately equal to 1, represents mass error or thrust error,</a:t>
                </a:r>
                <a:r>
                  <a:rPr lang="en-US" baseline="0" dirty="0"/>
                  <a:t> </a:t>
                </a:r>
                <a14:m>
                  <m:oMath xmlns:m="http://schemas.openxmlformats.org/officeDocument/2006/math">
                    <m:r>
                      <a:rPr lang="en-US" b="0" i="1" baseline="0" smtClean="0">
                        <a:latin typeface="Cambria Math" panose="02040503050406030204" pitchFamily="18" charset="0"/>
                      </a:rPr>
                      <m:t>𝛿</m:t>
                    </m:r>
                    <m:r>
                      <a:rPr lang="en-US" b="0" i="1" baseline="0" smtClean="0">
                        <a:latin typeface="Cambria Math" panose="02040503050406030204" pitchFamily="18" charset="0"/>
                      </a:rPr>
                      <m:t>𝑢</m:t>
                    </m:r>
                  </m:oMath>
                </a14:m>
                <a:r>
                  <a:rPr lang="en-US" dirty="0"/>
                  <a:t> represents thrust</a:t>
                </a:r>
                <a:r>
                  <a:rPr lang="en-US" baseline="0" dirty="0"/>
                  <a:t> noise</a:t>
                </a:r>
                <a:endParaRPr lang="en-US" dirty="0"/>
              </a:p>
              <a:p>
                <a:pPr marL="228600" indent="-228600">
                  <a:buAutoNum type="arabicPeriod"/>
                </a:pPr>
                <a:r>
                  <a:rPr lang="en-US" dirty="0"/>
                  <a:t>Disturbances – unmodeled dynamics</a:t>
                </a:r>
                <a:r>
                  <a:rPr lang="en-US" baseline="0" dirty="0"/>
                  <a:t> (e.g. perturbations)</a:t>
                </a:r>
                <a:endParaRPr lang="en-US" dirty="0"/>
              </a:p>
              <a:p>
                <a:pPr marL="228600" indent="-228600">
                  <a:buAutoNum type="arabicPeriod"/>
                </a:pPr>
                <a:r>
                  <a:rPr lang="en-US" dirty="0"/>
                  <a:t>Model errors</a:t>
                </a:r>
              </a:p>
            </p:txBody>
          </p:sp>
        </mc:Choice>
        <mc:Fallback>
          <p:sp>
            <p:nvSpPr>
              <p:cNvPr id="3" name="Notes Placeholder 2"/>
              <p:cNvSpPr>
                <a:spLocks noGrp="1"/>
              </p:cNvSpPr>
              <p:nvPr>
                <p:ph type="body" idx="1"/>
              </p:nvPr>
            </p:nvSpPr>
            <p:spPr/>
            <p:txBody>
              <a:bodyPr/>
              <a:lstStyle/>
              <a:p>
                <a:pPr marL="228600" indent="-228600">
                  <a:buAutoNum type="arabicPeriod"/>
                </a:pPr>
                <a:r>
                  <a:rPr lang="en-US" dirty="0"/>
                  <a:t>Control errors – b is approximately equal to 1, represents mass error or thrust error,</a:t>
                </a:r>
                <a:r>
                  <a:rPr lang="en-US" baseline="0" dirty="0"/>
                  <a:t> </a:t>
                </a:r>
                <a:r>
                  <a:rPr lang="en-US" b="0" i="0" baseline="0">
                    <a:latin typeface="Cambria Math" panose="02040503050406030204" pitchFamily="18" charset="0"/>
                  </a:rPr>
                  <a:t>𝛿𝑢</a:t>
                </a:r>
                <a:r>
                  <a:rPr lang="en-US" dirty="0"/>
                  <a:t> represents thrust</a:t>
                </a:r>
                <a:r>
                  <a:rPr lang="en-US" baseline="0" dirty="0"/>
                  <a:t> noise</a:t>
                </a:r>
                <a:endParaRPr lang="en-US" dirty="0"/>
              </a:p>
              <a:p>
                <a:pPr marL="228600" indent="-228600">
                  <a:buAutoNum type="arabicPeriod"/>
                </a:pPr>
                <a:r>
                  <a:rPr lang="en-US" dirty="0"/>
                  <a:t>Disturbances – unmodeled dynamics</a:t>
                </a:r>
                <a:r>
                  <a:rPr lang="en-US" baseline="0" dirty="0"/>
                  <a:t> (e.g. perturbations)</a:t>
                </a:r>
                <a:endParaRPr lang="en-US" dirty="0"/>
              </a:p>
              <a:p>
                <a:pPr marL="228600" indent="-228600">
                  <a:buAutoNum type="arabicPeriod"/>
                </a:pPr>
                <a:r>
                  <a:rPr lang="en-US" dirty="0"/>
                  <a:t>Model errors</a:t>
                </a:r>
              </a:p>
            </p:txBody>
          </p:sp>
        </mc:Fallback>
      </mc:AlternateContent>
      <p:sp>
        <p:nvSpPr>
          <p:cNvPr id="4" name="Slide Number Placeholder 3"/>
          <p:cNvSpPr>
            <a:spLocks noGrp="1"/>
          </p:cNvSpPr>
          <p:nvPr>
            <p:ph type="sldNum" sz="quarter" idx="10"/>
          </p:nvPr>
        </p:nvSpPr>
        <p:spPr/>
        <p:txBody>
          <a:bodyPr/>
          <a:lstStyle/>
          <a:p>
            <a:fld id="{038D9FDB-149F-4745-BDAF-C8E40CBE3AE6}" type="slidenum">
              <a:rPr lang="en-US" smtClean="0"/>
              <a:t>14</a:t>
            </a:fld>
            <a:endParaRPr lang="en-US"/>
          </a:p>
        </p:txBody>
      </p:sp>
    </p:spTree>
    <p:extLst>
      <p:ext uri="{BB962C8B-B14F-4D97-AF65-F5344CB8AC3E}">
        <p14:creationId xmlns:p14="http://schemas.microsoft.com/office/powerpoint/2010/main" val="665949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14:m>
                  <m:oMath xmlns:m="http://schemas.openxmlformats.org/officeDocument/2006/math">
                    <m:r>
                      <a:rPr lang="en-US" b="0" i="1" smtClean="0">
                        <a:latin typeface="Cambria Math" panose="02040503050406030204" pitchFamily="18" charset="0"/>
                      </a:rPr>
                      <m:t>𝜀</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b="0" i="1" dirty="0">
                    <a:latin typeface="Cambria Math" panose="02040503050406030204" pitchFamily="18" charset="0"/>
                  </a:rPr>
                  <a:t> </a:t>
                </a:r>
                <a:r>
                  <a:rPr lang="en-US" b="0" i="0" dirty="0">
                    <a:latin typeface="Cambria Math" panose="02040503050406030204" pitchFamily="18" charset="0"/>
                  </a:rPr>
                  <a:t>is</a:t>
                </a:r>
                <a:r>
                  <a:rPr lang="en-US" b="0" i="0" baseline="0" dirty="0">
                    <a:latin typeface="Cambria Math" panose="02040503050406030204" pitchFamily="18" charset="0"/>
                  </a:rPr>
                  <a:t> the difference between the reference (desired) and true trajectories</a:t>
                </a:r>
                <a:endParaRPr lang="en-US" b="0" i="1" dirty="0">
                  <a:latin typeface="Cambria Math" panose="02040503050406030204" pitchFamily="18" charset="0"/>
                </a:endParaRP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𝑟𝑒𝑓</m:t>
                        </m:r>
                      </m:sub>
                    </m:sSub>
                  </m:oMath>
                </a14:m>
                <a:r>
                  <a:rPr lang="en-US" dirty="0"/>
                  <a:t> is the desired trajectory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 a control structure to guarantee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𝜀</m:t>
                        </m:r>
                      </m:e>
                      <m:sub>
                        <m:r>
                          <a:rPr lang="en-US" i="1" dirty="0">
                            <a:latin typeface="Cambria Math" panose="02040503050406030204" pitchFamily="18" charset="0"/>
                          </a:rPr>
                          <m:t>𝑥</m:t>
                        </m:r>
                      </m:sub>
                    </m:sSub>
                    <m:d>
                      <m:dPr>
                        <m:ctrlPr>
                          <a:rPr lang="en-US" i="1" dirty="0">
                            <a:latin typeface="Cambria Math" panose="02040503050406030204" pitchFamily="18" charset="0"/>
                          </a:rPr>
                        </m:ctrlPr>
                      </m:dPr>
                      <m:e>
                        <m:r>
                          <a:rPr lang="en-US" i="1" dirty="0">
                            <a:latin typeface="Cambria Math" panose="02040503050406030204" pitchFamily="18" charset="0"/>
                          </a:rPr>
                          <m:t>𝑡</m:t>
                        </m:r>
                      </m:e>
                    </m:d>
                    <m:r>
                      <a:rPr lang="en-US" i="1" dirty="0">
                        <a:latin typeface="Cambria Math" panose="02040503050406030204" pitchFamily="18" charset="0"/>
                      </a:rPr>
                      <m:t>→0</m:t>
                    </m:r>
                  </m:oMath>
                </a14:m>
                <a:r>
                  <a:rPr lang="en-US" dirty="0"/>
                  <a:t> as </a:t>
                </a:r>
                <a14:m>
                  <m:oMath xmlns:m="http://schemas.openxmlformats.org/officeDocument/2006/math">
                    <m:r>
                      <a:rPr lang="en-US" i="1">
                        <a:latin typeface="Cambria Math" panose="02040503050406030204" pitchFamily="18" charset="0"/>
                      </a:rPr>
                      <m:t>𝑡</m:t>
                    </m:r>
                    <m:r>
                      <a:rPr lang="en-US" i="1">
                        <a:latin typeface="Cambria Math" panose="02040503050406030204" pitchFamily="18" charset="0"/>
                      </a:rPr>
                      <m:t>→∞</m:t>
                    </m:r>
                  </m:oMath>
                </a14:m>
                <a:endParaRPr lang="en-US" dirty="0"/>
              </a:p>
            </p:txBody>
          </p:sp>
        </mc:Choice>
        <mc:Fallback>
          <p:sp>
            <p:nvSpPr>
              <p:cNvPr id="3" name="Notes Placeholder 2"/>
              <p:cNvSpPr>
                <a:spLocks noGrp="1"/>
              </p:cNvSpPr>
              <p:nvPr>
                <p:ph type="body" idx="1"/>
              </p:nvPr>
            </p:nvSpPr>
            <p:spPr/>
            <p:txBody>
              <a:bodyPr/>
              <a:lstStyle/>
              <a:p>
                <a:r>
                  <a:rPr lang="en-US" b="0" i="0">
                    <a:latin typeface="Cambria Math" panose="02040503050406030204" pitchFamily="18" charset="0"/>
                  </a:rPr>
                  <a:t>𝜀(𝑡)</a:t>
                </a:r>
                <a:r>
                  <a:rPr lang="en-US" b="0" i="1" dirty="0">
                    <a:latin typeface="Cambria Math" panose="02040503050406030204" pitchFamily="18" charset="0"/>
                  </a:rPr>
                  <a:t> </a:t>
                </a:r>
                <a:r>
                  <a:rPr lang="en-US" b="0" i="0" dirty="0">
                    <a:latin typeface="Cambria Math" panose="02040503050406030204" pitchFamily="18" charset="0"/>
                  </a:rPr>
                  <a:t>is</a:t>
                </a:r>
                <a:r>
                  <a:rPr lang="en-US" b="0" i="0" baseline="0" dirty="0">
                    <a:latin typeface="Cambria Math" panose="02040503050406030204" pitchFamily="18" charset="0"/>
                  </a:rPr>
                  <a:t> the difference between the reference (desired) and true trajectories</a:t>
                </a:r>
                <a:endParaRPr lang="en-US" b="0" i="1" dirty="0">
                  <a:latin typeface="Cambria Math" panose="02040503050406030204" pitchFamily="18" charset="0"/>
                </a:endParaRPr>
              </a:p>
              <a:p>
                <a:r>
                  <a:rPr lang="en-US" b="0" i="0">
                    <a:latin typeface="Cambria Math" panose="02040503050406030204" pitchFamily="18" charset="0"/>
                  </a:rPr>
                  <a:t>𝑥_𝑟𝑒𝑓</a:t>
                </a:r>
                <a:r>
                  <a:rPr lang="en-US" dirty="0"/>
                  <a:t> is the desired trajectory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Design a control structure to guarantee </a:t>
                </a:r>
                <a:r>
                  <a:rPr lang="en-US" i="0" dirty="0">
                    <a:latin typeface="Cambria Math" panose="02040503050406030204" pitchFamily="18" charset="0"/>
                  </a:rPr>
                  <a:t>𝜀_𝑥 (𝑡)→0</a:t>
                </a:r>
                <a:r>
                  <a:rPr lang="en-US" dirty="0"/>
                  <a:t> as </a:t>
                </a:r>
                <a:r>
                  <a:rPr lang="en-US" i="0">
                    <a:latin typeface="Cambria Math" panose="02040503050406030204" pitchFamily="18" charset="0"/>
                  </a:rPr>
                  <a:t>𝑡→∞</a:t>
                </a:r>
                <a:endParaRPr lang="en-US" dirty="0"/>
              </a:p>
            </p:txBody>
          </p:sp>
        </mc:Fallback>
      </mc:AlternateContent>
      <p:sp>
        <p:nvSpPr>
          <p:cNvPr id="4" name="Slide Number Placeholder 3"/>
          <p:cNvSpPr>
            <a:spLocks noGrp="1"/>
          </p:cNvSpPr>
          <p:nvPr>
            <p:ph type="sldNum" sz="quarter" idx="10"/>
          </p:nvPr>
        </p:nvSpPr>
        <p:spPr/>
        <p:txBody>
          <a:bodyPr/>
          <a:lstStyle/>
          <a:p>
            <a:fld id="{038D9FDB-149F-4745-BDAF-C8E40CBE3AE6}" type="slidenum">
              <a:rPr lang="en-US" smtClean="0"/>
              <a:t>16</a:t>
            </a:fld>
            <a:endParaRPr lang="en-US"/>
          </a:p>
        </p:txBody>
      </p:sp>
    </p:spTree>
    <p:extLst>
      <p:ext uri="{BB962C8B-B14F-4D97-AF65-F5344CB8AC3E}">
        <p14:creationId xmlns:p14="http://schemas.microsoft.com/office/powerpoint/2010/main" val="1794037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𝑘</m:t>
                        </m:r>
                      </m:e>
                      <m:sub>
                        <m:r>
                          <a:rPr lang="en-US" sz="1200" i="1" kern="1200">
                            <a:solidFill>
                              <a:schemeClr val="tx1"/>
                            </a:solidFill>
                            <a:effectLst/>
                            <a:latin typeface="+mn-lt"/>
                            <a:ea typeface="+mn-ea"/>
                            <a:cs typeface="+mn-cs"/>
                          </a:rPr>
                          <m:t>𝑥</m:t>
                        </m:r>
                      </m:sub>
                    </m:sSub>
                    <m:r>
                      <a:rPr lang="en-US" sz="1200" i="1" kern="1200">
                        <a:solidFill>
                          <a:schemeClr val="tx1"/>
                        </a:solidFill>
                        <a:effectLst/>
                        <a:latin typeface="+mn-lt"/>
                        <a:ea typeface="+mn-ea"/>
                        <a:cs typeface="+mn-cs"/>
                      </a:rPr>
                      <m:t> </m:t>
                    </m:r>
                  </m:oMath>
                </a14:m>
                <a:r>
                  <a:rPr lang="en-US" sz="1200" kern="1200" dirty="0">
                    <a:solidFill>
                      <a:schemeClr val="tx1"/>
                    </a:solidFill>
                    <a:effectLst/>
                    <a:latin typeface="+mn-lt"/>
                    <a:ea typeface="+mn-ea"/>
                    <a:cs typeface="+mn-cs"/>
                  </a:rPr>
                  <a:t>is always greater than </a:t>
                </a:r>
                <a14:m>
                  <m:oMath xmlns:m="http://schemas.openxmlformats.org/officeDocument/2006/math">
                    <m:acc>
                      <m:accPr>
                        <m:chr m:val="̅"/>
                        <m:ctrlPr>
                          <a:rPr lang="en-US" sz="1200" i="1" kern="1200">
                            <a:solidFill>
                              <a:schemeClr val="tx1"/>
                            </a:solidFill>
                            <a:effectLst/>
                            <a:latin typeface="+mn-lt"/>
                            <a:ea typeface="+mn-ea"/>
                            <a:cs typeface="+mn-cs"/>
                          </a:rPr>
                        </m:ctrlPr>
                      </m:accPr>
                      <m:e>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𝐹</m:t>
                            </m:r>
                          </m:e>
                          <m:sub>
                            <m:r>
                              <a:rPr lang="en-US" sz="1200" i="1" kern="1200">
                                <a:solidFill>
                                  <a:schemeClr val="tx1"/>
                                </a:solidFill>
                                <a:effectLst/>
                                <a:latin typeface="+mn-lt"/>
                                <a:ea typeface="+mn-ea"/>
                                <a:cs typeface="+mn-cs"/>
                              </a:rPr>
                              <m:t>𝑥</m:t>
                            </m:r>
                          </m:sub>
                        </m:sSub>
                      </m:e>
                    </m:acc>
                  </m:oMath>
                </a14:m>
                <a:r>
                  <a:rPr lang="en-US" sz="1200" kern="1200" dirty="0">
                    <a:solidFill>
                      <a:schemeClr val="tx1"/>
                    </a:solidFill>
                    <a:effectLst/>
                    <a:latin typeface="+mn-lt"/>
                    <a:ea typeface="+mn-ea"/>
                    <a:cs typeface="+mn-cs"/>
                  </a:rPr>
                  <a:t>, </a:t>
                </a:r>
                <a14:m>
                  <m:oMath xmlns:m="http://schemas.openxmlformats.org/officeDocument/2006/math">
                    <m:acc>
                      <m:accPr>
                        <m:chr m:val="̇"/>
                        <m:ctrlPr>
                          <a:rPr lang="en-US" sz="1200" i="1" kern="1200">
                            <a:solidFill>
                              <a:schemeClr val="tx1"/>
                            </a:solidFill>
                            <a:effectLst/>
                            <a:latin typeface="+mn-lt"/>
                            <a:ea typeface="+mn-ea"/>
                            <a:cs typeface="+mn-cs"/>
                          </a:rPr>
                        </m:ctrlPr>
                      </m:accPr>
                      <m:e>
                        <m:r>
                          <a:rPr lang="en-US" sz="1200" i="1" kern="1200">
                            <a:solidFill>
                              <a:schemeClr val="tx1"/>
                            </a:solidFill>
                            <a:effectLst/>
                            <a:latin typeface="+mn-lt"/>
                            <a:ea typeface="+mn-ea"/>
                            <a:cs typeface="+mn-cs"/>
                          </a:rPr>
                          <m:t>𝜎</m:t>
                        </m:r>
                      </m:e>
                    </m:acc>
                  </m:oMath>
                </a14:m>
                <a:r>
                  <a:rPr lang="en-US" sz="1200" kern="1200" dirty="0">
                    <a:solidFill>
                      <a:schemeClr val="tx1"/>
                    </a:solidFill>
                    <a:effectLst/>
                    <a:latin typeface="+mn-lt"/>
                    <a:ea typeface="+mn-ea"/>
                    <a:cs typeface="+mn-cs"/>
                  </a:rPr>
                  <a:t> will always be opposite in sign to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𝜎</m:t>
                        </m:r>
                      </m:e>
                      <m:sub>
                        <m:r>
                          <a:rPr lang="en-US" sz="1200" i="1" kern="1200">
                            <a:solidFill>
                              <a:schemeClr val="tx1"/>
                            </a:solidFill>
                            <a:effectLst/>
                            <a:latin typeface="+mn-lt"/>
                            <a:ea typeface="+mn-ea"/>
                            <a:cs typeface="+mn-cs"/>
                          </a:rPr>
                          <m:t>𝑥</m:t>
                        </m:r>
                      </m:sub>
                    </m:sSub>
                  </m:oMath>
                </a14:m>
                <a:r>
                  <a:rPr lang="en-US" sz="1200" kern="1200" dirty="0">
                    <a:solidFill>
                      <a:schemeClr val="tx1"/>
                    </a:solidFill>
                    <a:effectLst/>
                    <a:latin typeface="+mn-lt"/>
                    <a:ea typeface="+mn-ea"/>
                    <a:cs typeface="+mn-cs"/>
                  </a:rPr>
                  <a:t>, thus, the surface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𝜎</m:t>
                        </m:r>
                      </m:e>
                      <m:sub>
                        <m:r>
                          <a:rPr lang="en-US" sz="1200" i="1" kern="1200">
                            <a:solidFill>
                              <a:schemeClr val="tx1"/>
                            </a:solidFill>
                            <a:effectLst/>
                            <a:latin typeface="+mn-lt"/>
                            <a:ea typeface="+mn-ea"/>
                            <a:cs typeface="+mn-cs"/>
                          </a:rPr>
                          <m:t>𝑥</m:t>
                        </m:r>
                      </m:sub>
                    </m:sSub>
                    <m:r>
                      <a:rPr lang="en-US" sz="1200" i="1" kern="1200">
                        <a:solidFill>
                          <a:schemeClr val="tx1"/>
                        </a:solidFill>
                        <a:effectLst/>
                        <a:latin typeface="+mn-lt"/>
                        <a:ea typeface="+mn-ea"/>
                        <a:cs typeface="+mn-cs"/>
                      </a:rPr>
                      <m:t>=0</m:t>
                    </m:r>
                  </m:oMath>
                </a14:m>
                <a:r>
                  <a:rPr lang="en-US" sz="1200" kern="1200" dirty="0">
                    <a:solidFill>
                      <a:schemeClr val="tx1"/>
                    </a:solidFill>
                    <a:effectLst/>
                    <a:latin typeface="+mn-lt"/>
                    <a:ea typeface="+mn-ea"/>
                    <a:cs typeface="+mn-cs"/>
                  </a:rPr>
                  <a:t> can be reached anywhere. Once the states are on the sliding surface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𝜎</m:t>
                        </m:r>
                      </m:e>
                      <m:sub>
                        <m:r>
                          <a:rPr lang="en-US" sz="1200" i="1" kern="1200">
                            <a:solidFill>
                              <a:schemeClr val="tx1"/>
                            </a:solidFill>
                            <a:effectLst/>
                            <a:latin typeface="+mn-lt"/>
                            <a:ea typeface="+mn-ea"/>
                            <a:cs typeface="+mn-cs"/>
                          </a:rPr>
                          <m:t>𝑥</m:t>
                        </m:r>
                      </m:sub>
                    </m:sSub>
                    <m:r>
                      <a:rPr lang="en-US" sz="1200" i="1" kern="1200">
                        <a:solidFill>
                          <a:schemeClr val="tx1"/>
                        </a:solidFill>
                        <a:effectLst/>
                        <a:latin typeface="+mn-lt"/>
                        <a:ea typeface="+mn-ea"/>
                        <a:cs typeface="+mn-cs"/>
                      </a:rPr>
                      <m:t>=0</m:t>
                    </m:r>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mn-lt"/>
                            <a:ea typeface="+mn-ea"/>
                            <a:cs typeface="+mn-cs"/>
                          </a:rPr>
                        </m:ctrlPr>
                      </m:sSubPr>
                      <m:e>
                        <m:r>
                          <a:rPr lang="en-US" sz="1200" i="1" kern="1200">
                            <a:solidFill>
                              <a:schemeClr val="tx1"/>
                            </a:solidFill>
                            <a:effectLst/>
                            <a:latin typeface="+mn-lt"/>
                            <a:ea typeface="+mn-ea"/>
                            <a:cs typeface="+mn-cs"/>
                          </a:rPr>
                          <m:t>𝜀</m:t>
                        </m:r>
                      </m:e>
                      <m:sub>
                        <m:r>
                          <a:rPr lang="en-US" sz="1200" i="1" kern="1200">
                            <a:solidFill>
                              <a:schemeClr val="tx1"/>
                            </a:solidFill>
                            <a:effectLst/>
                            <a:latin typeface="+mn-lt"/>
                            <a:ea typeface="+mn-ea"/>
                            <a:cs typeface="+mn-cs"/>
                          </a:rPr>
                          <m:t>𝑥</m:t>
                        </m:r>
                      </m:sub>
                    </m:sSub>
                  </m:oMath>
                </a14:m>
                <a:r>
                  <a:rPr lang="en-US" sz="1200" kern="1200" dirty="0">
                    <a:solidFill>
                      <a:schemeClr val="tx1"/>
                    </a:solidFill>
                    <a:effectLst/>
                    <a:latin typeface="+mn-lt"/>
                    <a:ea typeface="+mn-ea"/>
                    <a:cs typeface="+mn-cs"/>
                  </a:rPr>
                  <a:t> exponentially decays to zero.</a:t>
                </a:r>
                <a:endParaRPr lang="en-US" dirty="0"/>
              </a:p>
            </p:txBody>
          </p:sp>
        </mc:Choice>
        <mc:Fallback>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a:t>
                </a:r>
                <a:r>
                  <a:rPr lang="en-US" sz="1200" i="0" kern="1200">
                    <a:solidFill>
                      <a:schemeClr val="tx1"/>
                    </a:solidFill>
                    <a:effectLst/>
                    <a:latin typeface="+mn-lt"/>
                    <a:ea typeface="+mn-ea"/>
                    <a:cs typeface="+mn-cs"/>
                  </a:rPr>
                  <a:t>𝑘_𝑥  </a:t>
                </a:r>
                <a:r>
                  <a:rPr lang="en-US" sz="1200" kern="1200" dirty="0">
                    <a:solidFill>
                      <a:schemeClr val="tx1"/>
                    </a:solidFill>
                    <a:effectLst/>
                    <a:latin typeface="+mn-lt"/>
                    <a:ea typeface="+mn-ea"/>
                    <a:cs typeface="+mn-cs"/>
                  </a:rPr>
                  <a:t>is always greater than </a:t>
                </a:r>
                <a:r>
                  <a:rPr lang="en-US" sz="1200" i="0" kern="1200">
                    <a:solidFill>
                      <a:schemeClr val="tx1"/>
                    </a:solidFill>
                    <a:effectLst/>
                    <a:latin typeface="+mn-lt"/>
                    <a:ea typeface="+mn-ea"/>
                    <a:cs typeface="+mn-cs"/>
                  </a:rPr>
                  <a:t>(𝐹_𝑥 ) ̅</a:t>
                </a:r>
                <a:r>
                  <a:rPr lang="en-US" sz="1200" kern="1200" dirty="0">
                    <a:solidFill>
                      <a:schemeClr val="tx1"/>
                    </a:solidFill>
                    <a:effectLst/>
                    <a:latin typeface="+mn-lt"/>
                    <a:ea typeface="+mn-ea"/>
                    <a:cs typeface="+mn-cs"/>
                  </a:rPr>
                  <a:t>, </a:t>
                </a:r>
                <a:r>
                  <a:rPr lang="en-US" sz="1200" i="0" kern="1200">
                    <a:solidFill>
                      <a:schemeClr val="tx1"/>
                    </a:solidFill>
                    <a:effectLst/>
                    <a:latin typeface="+mn-lt"/>
                    <a:ea typeface="+mn-ea"/>
                    <a:cs typeface="+mn-cs"/>
                  </a:rPr>
                  <a:t>𝜎 ̇</a:t>
                </a:r>
                <a:r>
                  <a:rPr lang="en-US" sz="1200" kern="1200" dirty="0">
                    <a:solidFill>
                      <a:schemeClr val="tx1"/>
                    </a:solidFill>
                    <a:effectLst/>
                    <a:latin typeface="+mn-lt"/>
                    <a:ea typeface="+mn-ea"/>
                    <a:cs typeface="+mn-cs"/>
                  </a:rPr>
                  <a:t> will always be opposite in sign to </a:t>
                </a:r>
                <a:r>
                  <a:rPr lang="en-US" sz="1200" i="0" kern="1200">
                    <a:solidFill>
                      <a:schemeClr val="tx1"/>
                    </a:solidFill>
                    <a:effectLst/>
                    <a:latin typeface="+mn-lt"/>
                    <a:ea typeface="+mn-ea"/>
                    <a:cs typeface="+mn-cs"/>
                  </a:rPr>
                  <a:t>𝜎_𝑥</a:t>
                </a:r>
                <a:r>
                  <a:rPr lang="en-US" sz="1200" kern="1200" dirty="0">
                    <a:solidFill>
                      <a:schemeClr val="tx1"/>
                    </a:solidFill>
                    <a:effectLst/>
                    <a:latin typeface="+mn-lt"/>
                    <a:ea typeface="+mn-ea"/>
                    <a:cs typeface="+mn-cs"/>
                  </a:rPr>
                  <a:t>, thus, the surface </a:t>
                </a:r>
                <a:r>
                  <a:rPr lang="en-US" sz="1200" i="0" kern="1200">
                    <a:solidFill>
                      <a:schemeClr val="tx1"/>
                    </a:solidFill>
                    <a:effectLst/>
                    <a:latin typeface="+mn-lt"/>
                    <a:ea typeface="+mn-ea"/>
                    <a:cs typeface="+mn-cs"/>
                  </a:rPr>
                  <a:t>𝜎_𝑥=0</a:t>
                </a:r>
                <a:r>
                  <a:rPr lang="en-US" sz="1200" kern="1200" dirty="0">
                    <a:solidFill>
                      <a:schemeClr val="tx1"/>
                    </a:solidFill>
                    <a:effectLst/>
                    <a:latin typeface="+mn-lt"/>
                    <a:ea typeface="+mn-ea"/>
                    <a:cs typeface="+mn-cs"/>
                  </a:rPr>
                  <a:t> can be reached anywhere. Once the states are on the sliding surface </a:t>
                </a:r>
                <a:r>
                  <a:rPr lang="en-US" sz="1200" i="0" kern="1200">
                    <a:solidFill>
                      <a:schemeClr val="tx1"/>
                    </a:solidFill>
                    <a:effectLst/>
                    <a:latin typeface="+mn-lt"/>
                    <a:ea typeface="+mn-ea"/>
                    <a:cs typeface="+mn-cs"/>
                  </a:rPr>
                  <a:t>𝜎_𝑥=0</a:t>
                </a:r>
                <a:r>
                  <a:rPr lang="en-US" sz="1200" kern="1200" dirty="0">
                    <a:solidFill>
                      <a:schemeClr val="tx1"/>
                    </a:solidFill>
                    <a:effectLst/>
                    <a:latin typeface="+mn-lt"/>
                    <a:ea typeface="+mn-ea"/>
                    <a:cs typeface="+mn-cs"/>
                  </a:rPr>
                  <a:t>, and </a:t>
                </a:r>
                <a:r>
                  <a:rPr lang="en-US" sz="1200" i="0" kern="1200">
                    <a:solidFill>
                      <a:schemeClr val="tx1"/>
                    </a:solidFill>
                    <a:effectLst/>
                    <a:latin typeface="+mn-lt"/>
                    <a:ea typeface="+mn-ea"/>
                    <a:cs typeface="+mn-cs"/>
                  </a:rPr>
                  <a:t>𝜀_𝑥</a:t>
                </a:r>
                <a:r>
                  <a:rPr lang="en-US" sz="1200" kern="1200" dirty="0">
                    <a:solidFill>
                      <a:schemeClr val="tx1"/>
                    </a:solidFill>
                    <a:effectLst/>
                    <a:latin typeface="+mn-lt"/>
                    <a:ea typeface="+mn-ea"/>
                    <a:cs typeface="+mn-cs"/>
                  </a:rPr>
                  <a:t> exponentially decays to zero.</a:t>
                </a:r>
                <a:endParaRPr lang="en-US" dirty="0"/>
              </a:p>
            </p:txBody>
          </p:sp>
        </mc:Fallback>
      </mc:AlternateContent>
      <p:sp>
        <p:nvSpPr>
          <p:cNvPr id="4" name="Slide Number Placeholder 3"/>
          <p:cNvSpPr>
            <a:spLocks noGrp="1"/>
          </p:cNvSpPr>
          <p:nvPr>
            <p:ph type="sldNum" sz="quarter" idx="10"/>
          </p:nvPr>
        </p:nvSpPr>
        <p:spPr/>
        <p:txBody>
          <a:bodyPr/>
          <a:lstStyle/>
          <a:p>
            <a:fld id="{038D9FDB-149F-4745-BDAF-C8E40CBE3AE6}" type="slidenum">
              <a:rPr lang="en-US" smtClean="0"/>
              <a:t>21</a:t>
            </a:fld>
            <a:endParaRPr lang="en-US"/>
          </a:p>
        </p:txBody>
      </p:sp>
    </p:spTree>
    <p:extLst>
      <p:ext uri="{BB962C8B-B14F-4D97-AF65-F5344CB8AC3E}">
        <p14:creationId xmlns:p14="http://schemas.microsoft.com/office/powerpoint/2010/main" val="3296691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Spiraling effect continues until in region where … </a:t>
            </a:r>
          </a:p>
        </p:txBody>
      </p:sp>
      <p:sp>
        <p:nvSpPr>
          <p:cNvPr id="4" name="Slide Number Placeholder 3"/>
          <p:cNvSpPr>
            <a:spLocks noGrp="1"/>
          </p:cNvSpPr>
          <p:nvPr>
            <p:ph type="sldNum" sz="quarter" idx="10"/>
          </p:nvPr>
        </p:nvSpPr>
        <p:spPr/>
        <p:txBody>
          <a:bodyPr/>
          <a:lstStyle/>
          <a:p>
            <a:fld id="{038D9FDB-149F-4745-BDAF-C8E40CBE3AE6}" type="slidenum">
              <a:rPr lang="en-US" smtClean="0"/>
              <a:t>27</a:t>
            </a:fld>
            <a:endParaRPr lang="en-US"/>
          </a:p>
        </p:txBody>
      </p:sp>
    </p:spTree>
    <p:extLst>
      <p:ext uri="{BB962C8B-B14F-4D97-AF65-F5344CB8AC3E}">
        <p14:creationId xmlns:p14="http://schemas.microsoft.com/office/powerpoint/2010/main" val="152277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433CFCD6-CEBC-4C10-8C64-07504CCFC6F5}" type="datetime1">
              <a:rPr lang="en-US" smtClean="0"/>
              <a:t>10/2/2017</a:t>
            </a:fld>
            <a:endParaRPr lang="en-US"/>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80DB475F-BAFD-4EEF-9F00-B5C183201CD7}" type="slidenum">
              <a:rPr lang="en-US" smtClean="0"/>
              <a:t>‹#›</a:t>
            </a:fld>
            <a:endParaRPr lang="en-US"/>
          </a:p>
        </p:txBody>
      </p:sp>
    </p:spTree>
    <p:extLst>
      <p:ext uri="{BB962C8B-B14F-4D97-AF65-F5344CB8AC3E}">
        <p14:creationId xmlns:p14="http://schemas.microsoft.com/office/powerpoint/2010/main" val="2404135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0910BC-2BCF-4496-83F2-A8939F28B1F2}" type="datetime1">
              <a:rPr lang="en-US" smtClean="0"/>
              <a:t>10/2/2017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B475F-BAFD-4EEF-9F00-B5C183201CD7}" type="slidenum">
              <a:rPr lang="en-US" smtClean="0"/>
              <a:t>‹#›</a:t>
            </a:fld>
            <a:endParaRPr lang="en-US"/>
          </a:p>
        </p:txBody>
      </p:sp>
    </p:spTree>
    <p:extLst>
      <p:ext uri="{BB962C8B-B14F-4D97-AF65-F5344CB8AC3E}">
        <p14:creationId xmlns:p14="http://schemas.microsoft.com/office/powerpoint/2010/main" val="4171057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C59094-0CBC-4D3F-801A-4C705B9C5C6D}" type="datetime1">
              <a:rPr lang="en-US" smtClean="0"/>
              <a:t>10/2/2017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B475F-BAFD-4EEF-9F00-B5C183201CD7}" type="slidenum">
              <a:rPr lang="en-US" smtClean="0"/>
              <a:t>‹#›</a:t>
            </a:fld>
            <a:endParaRPr lang="en-US"/>
          </a:p>
        </p:txBody>
      </p:sp>
    </p:spTree>
    <p:extLst>
      <p:ext uri="{BB962C8B-B14F-4D97-AF65-F5344CB8AC3E}">
        <p14:creationId xmlns:p14="http://schemas.microsoft.com/office/powerpoint/2010/main" val="531261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D73AA45-0DEC-4F30-AFE0-FCDCCD9C5FDC}" type="datetime1">
              <a:rPr lang="en-US" smtClean="0"/>
              <a:t>10/2/2017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B475F-BAFD-4EEF-9F00-B5C183201CD7}" type="slidenum">
              <a:rPr lang="en-US" smtClean="0"/>
              <a:t>‹#›</a:t>
            </a:fld>
            <a:endParaRPr lang="en-US"/>
          </a:p>
        </p:txBody>
      </p:sp>
    </p:spTree>
    <p:extLst>
      <p:ext uri="{BB962C8B-B14F-4D97-AF65-F5344CB8AC3E}">
        <p14:creationId xmlns:p14="http://schemas.microsoft.com/office/powerpoint/2010/main" val="282577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71272E6-F223-4004-81A0-B5F39F713988}" type="datetime1">
              <a:rPr lang="en-US" smtClean="0"/>
              <a:t>10/2/2017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0DB475F-BAFD-4EEF-9F00-B5C183201CD7}" type="slidenum">
              <a:rPr lang="en-US" smtClean="0"/>
              <a:t>‹#›</a:t>
            </a:fld>
            <a:endParaRPr lang="en-US"/>
          </a:p>
        </p:txBody>
      </p:sp>
    </p:spTree>
    <p:extLst>
      <p:ext uri="{BB962C8B-B14F-4D97-AF65-F5344CB8AC3E}">
        <p14:creationId xmlns:p14="http://schemas.microsoft.com/office/powerpoint/2010/main" val="2378264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F825EA-7ABE-4845-8118-F657C0AE3E9D}" type="datetime1">
              <a:rPr lang="en-US" smtClean="0"/>
              <a:t>10/2/2017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0DB475F-BAFD-4EEF-9F00-B5C183201CD7}" type="slidenum">
              <a:rPr lang="en-US" smtClean="0"/>
              <a:t>‹#›</a:t>
            </a:fld>
            <a:endParaRPr lang="en-US"/>
          </a:p>
        </p:txBody>
      </p:sp>
    </p:spTree>
    <p:extLst>
      <p:ext uri="{BB962C8B-B14F-4D97-AF65-F5344CB8AC3E}">
        <p14:creationId xmlns:p14="http://schemas.microsoft.com/office/powerpoint/2010/main" val="12778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B805CA-2A57-432B-88FA-91DEF6650D3C}" type="datetime1">
              <a:rPr lang="en-US" smtClean="0"/>
              <a:t>10/2/2017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0DB475F-BAFD-4EEF-9F00-B5C183201CD7}" type="slidenum">
              <a:rPr lang="en-US" smtClean="0"/>
              <a:t>‹#›</a:t>
            </a:fld>
            <a:endParaRPr lang="en-US"/>
          </a:p>
        </p:txBody>
      </p:sp>
    </p:spTree>
    <p:extLst>
      <p:ext uri="{BB962C8B-B14F-4D97-AF65-F5344CB8AC3E}">
        <p14:creationId xmlns:p14="http://schemas.microsoft.com/office/powerpoint/2010/main" val="955783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A34DD73-319E-4304-A0D7-D49FB6118CF2}" type="datetime1">
              <a:rPr lang="en-US" smtClean="0"/>
              <a:t>10/2/2017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0DB475F-BAFD-4EEF-9F00-B5C183201CD7}" type="slidenum">
              <a:rPr lang="en-US" smtClean="0"/>
              <a:t>‹#›</a:t>
            </a:fld>
            <a:endParaRPr lang="en-US"/>
          </a:p>
        </p:txBody>
      </p:sp>
    </p:spTree>
    <p:extLst>
      <p:ext uri="{BB962C8B-B14F-4D97-AF65-F5344CB8AC3E}">
        <p14:creationId xmlns:p14="http://schemas.microsoft.com/office/powerpoint/2010/main" val="9155521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92453E-BF3E-45A2-A672-435C1818869B}" type="datetime1">
              <a:rPr lang="en-US" smtClean="0"/>
              <a:t>10/2/2017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0DB475F-BAFD-4EEF-9F00-B5C183201CD7}" type="slidenum">
              <a:rPr lang="en-US" smtClean="0"/>
              <a:t>‹#›</a:t>
            </a:fld>
            <a:endParaRPr lang="en-US"/>
          </a:p>
        </p:txBody>
      </p:sp>
    </p:spTree>
    <p:extLst>
      <p:ext uri="{BB962C8B-B14F-4D97-AF65-F5344CB8AC3E}">
        <p14:creationId xmlns:p14="http://schemas.microsoft.com/office/powerpoint/2010/main" val="1554086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en-US"/>
              <a:t>Edit Master text styles</a:t>
            </a:r>
          </a:p>
        </p:txBody>
      </p:sp>
      <p:sp>
        <p:nvSpPr>
          <p:cNvPr id="5" name="Date Placeholder 4"/>
          <p:cNvSpPr>
            <a:spLocks noGrp="1"/>
          </p:cNvSpPr>
          <p:nvPr>
            <p:ph type="dt" sz="half" idx="10"/>
          </p:nvPr>
        </p:nvSpPr>
        <p:spPr/>
        <p:txBody>
          <a:bodyPr/>
          <a:lstStyle/>
          <a:p>
            <a:fld id="{1973A553-835D-415D-947E-10E229B933CD}" type="datetime1">
              <a:rPr lang="en-US" smtClean="0"/>
              <a:t>10/2/2017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80DB475F-BAFD-4EEF-9F00-B5C183201CD7}" type="slidenum">
              <a:rPr lang="en-US" smtClean="0"/>
              <a:t>‹#›</a:t>
            </a:fld>
            <a:endParaRPr lang="en-US"/>
          </a:p>
        </p:txBody>
      </p:sp>
    </p:spTree>
    <p:extLst>
      <p:ext uri="{BB962C8B-B14F-4D97-AF65-F5344CB8AC3E}">
        <p14:creationId xmlns:p14="http://schemas.microsoft.com/office/powerpoint/2010/main" val="1231147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1E7CF286-9087-462C-B977-D6F24BD3FCCB}" type="datetime1">
              <a:rPr lang="en-US" smtClean="0"/>
              <a:t>10/2/2017</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80DB475F-BAFD-4EEF-9F00-B5C183201CD7}" type="slidenum">
              <a:rPr lang="en-US" smtClean="0"/>
              <a:t>‹#›</a:t>
            </a:fld>
            <a:endParaRPr lang="en-US"/>
          </a:p>
        </p:txBody>
      </p:sp>
    </p:spTree>
    <p:extLst>
      <p:ext uri="{BB962C8B-B14F-4D97-AF65-F5344CB8AC3E}">
        <p14:creationId xmlns:p14="http://schemas.microsoft.com/office/powerpoint/2010/main" val="318384900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053D14C2-3DC2-4AD3-9C44-69A032CFDCEA}" type="datetime1">
              <a:rPr lang="en-US" smtClean="0"/>
              <a:t>10/2/2017</a:t>
            </a:fld>
            <a:endParaRPr lang="en-US"/>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80DB475F-BAFD-4EEF-9F00-B5C183201CD7}" type="slidenum">
              <a:rPr lang="en-US" smtClean="0"/>
              <a:t>‹#›</a:t>
            </a:fld>
            <a:endParaRPr lang="en-US"/>
          </a:p>
        </p:txBody>
      </p:sp>
    </p:spTree>
    <p:extLst>
      <p:ext uri="{BB962C8B-B14F-4D97-AF65-F5344CB8AC3E}">
        <p14:creationId xmlns:p14="http://schemas.microsoft.com/office/powerpoint/2010/main" val="417326761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180.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180.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180.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25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290.png"/><Relationship Id="rId5" Type="http://schemas.openxmlformats.org/officeDocument/2006/relationships/image" Target="../media/image280.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57.png"/><Relationship Id="rId7" Type="http://schemas.openxmlformats.org/officeDocument/2006/relationships/image" Target="../media/image380.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60.png"/><Relationship Id="rId7" Type="http://schemas.openxmlformats.org/officeDocument/2006/relationships/image" Target="../media/image38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63.png"/><Relationship Id="rId7" Type="http://schemas.openxmlformats.org/officeDocument/2006/relationships/image" Target="../media/image38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8.emf"/><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a:t>Spacecraft Formation Flying Using Sliding Mode Control</a:t>
            </a:r>
          </a:p>
        </p:txBody>
      </p:sp>
      <p:sp>
        <p:nvSpPr>
          <p:cNvPr id="3" name="Subtitle 2"/>
          <p:cNvSpPr>
            <a:spLocks noGrp="1"/>
          </p:cNvSpPr>
          <p:nvPr>
            <p:ph type="subTitle" idx="1"/>
          </p:nvPr>
        </p:nvSpPr>
        <p:spPr>
          <a:xfrm>
            <a:off x="667512" y="4206876"/>
            <a:ext cx="10594046" cy="1645920"/>
          </a:xfrm>
        </p:spPr>
        <p:txBody>
          <a:bodyPr>
            <a:normAutofit lnSpcReduction="10000"/>
          </a:bodyPr>
          <a:lstStyle/>
          <a:p>
            <a:r>
              <a:rPr lang="en-US" dirty="0"/>
              <a:t>Maggie Lawn</a:t>
            </a:r>
          </a:p>
          <a:p>
            <a:r>
              <a:rPr lang="en-US" dirty="0"/>
              <a:t>Air Force Research Laboratory Mentors/Collaborators: </a:t>
            </a:r>
          </a:p>
          <a:p>
            <a:r>
              <a:rPr lang="en-US" dirty="0"/>
              <a:t>Chau Ton and Morgan Baldwin</a:t>
            </a:r>
          </a:p>
        </p:txBody>
      </p:sp>
    </p:spTree>
    <p:extLst>
      <p:ext uri="{BB962C8B-B14F-4D97-AF65-F5344CB8AC3E}">
        <p14:creationId xmlns:p14="http://schemas.microsoft.com/office/powerpoint/2010/main" val="311879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 to Formation Flying</a:t>
            </a:r>
          </a:p>
          <a:p>
            <a:r>
              <a:rPr lang="en-US" dirty="0"/>
              <a:t>Introduction to Sliding Mode Control</a:t>
            </a:r>
          </a:p>
          <a:p>
            <a:r>
              <a:rPr lang="en-US" dirty="0"/>
              <a:t>Objective of Project</a:t>
            </a:r>
          </a:p>
          <a:p>
            <a:r>
              <a:rPr lang="en-US" dirty="0">
                <a:solidFill>
                  <a:schemeClr val="accent1"/>
                </a:solidFill>
              </a:rPr>
              <a:t>Dynamics Model</a:t>
            </a:r>
          </a:p>
          <a:p>
            <a:r>
              <a:rPr lang="en-US" dirty="0"/>
              <a:t>Classical Sliding Surface</a:t>
            </a:r>
          </a:p>
          <a:p>
            <a:r>
              <a:rPr lang="en-US" dirty="0"/>
              <a:t>Alternative Sliding Surfaces</a:t>
            </a:r>
          </a:p>
          <a:p>
            <a:r>
              <a:rPr lang="en-US" dirty="0"/>
              <a:t>Nonsingular Terminal Sliding Surface</a:t>
            </a:r>
          </a:p>
          <a:p>
            <a:r>
              <a:rPr lang="en-US" dirty="0"/>
              <a:t>Simulations</a:t>
            </a:r>
          </a:p>
          <a:p>
            <a:r>
              <a:rPr lang="en-US" dirty="0"/>
              <a:t>Conclusions</a:t>
            </a:r>
          </a:p>
          <a:p>
            <a:r>
              <a:rPr lang="en-US" dirty="0"/>
              <a:t>Experiment</a:t>
            </a:r>
          </a:p>
        </p:txBody>
      </p:sp>
      <p:sp>
        <p:nvSpPr>
          <p:cNvPr id="4" name="Slide Number Placeholder 3"/>
          <p:cNvSpPr>
            <a:spLocks noGrp="1"/>
          </p:cNvSpPr>
          <p:nvPr>
            <p:ph type="sldNum" sz="quarter" idx="12"/>
          </p:nvPr>
        </p:nvSpPr>
        <p:spPr/>
        <p:txBody>
          <a:bodyPr/>
          <a:lstStyle/>
          <a:p>
            <a:fld id="{80DB475F-BAFD-4EEF-9F00-B5C183201CD7}" type="slidenum">
              <a:rPr lang="en-US" smtClean="0"/>
              <a:t>10</a:t>
            </a:fld>
            <a:endParaRPr lang="en-US"/>
          </a:p>
        </p:txBody>
      </p:sp>
    </p:spTree>
    <p:extLst>
      <p:ext uri="{BB962C8B-B14F-4D97-AF65-F5344CB8AC3E}">
        <p14:creationId xmlns:p14="http://schemas.microsoft.com/office/powerpoint/2010/main" val="3554953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p:sp>
        <p:nvSpPr>
          <p:cNvPr id="3" name="Content Placeholder 2"/>
          <p:cNvSpPr>
            <a:spLocks noGrp="1"/>
          </p:cNvSpPr>
          <p:nvPr>
            <p:ph idx="1"/>
          </p:nvPr>
        </p:nvSpPr>
        <p:spPr/>
        <p:txBody>
          <a:bodyPr>
            <a:normAutofit/>
          </a:bodyPr>
          <a:lstStyle/>
          <a:p>
            <a:r>
              <a:rPr lang="en-US" dirty="0"/>
              <a:t>2 satellites, called “chief” and “deputy”</a:t>
            </a:r>
          </a:p>
          <a:p>
            <a:r>
              <a:rPr lang="en-US" dirty="0"/>
              <a:t>Assumptions: circular chief orbit and small separation distance between satellites</a:t>
            </a:r>
          </a:p>
          <a:p>
            <a:r>
              <a:rPr lang="en-US" dirty="0" err="1"/>
              <a:t>Clohessy</a:t>
            </a:r>
            <a:r>
              <a:rPr lang="en-US" dirty="0"/>
              <a:t>-Wiltshire equations can be used to describe the relative motion</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80DB475F-BAFD-4EEF-9F00-B5C183201CD7}" type="slidenum">
              <a:rPr lang="en-US" smtClean="0"/>
              <a:t>11</a:t>
            </a:fld>
            <a:endParaRPr lang="en-US"/>
          </a:p>
        </p:txBody>
      </p:sp>
      <mc:AlternateContent xmlns:mc="http://schemas.openxmlformats.org/markup-compatibility/2006">
        <mc:Choice xmlns:a14="http://schemas.microsoft.com/office/drawing/2010/main" Requires="a14">
          <p:sp>
            <p:nvSpPr>
              <p:cNvPr id="5" name="Rectangle: Rounded Corners 4"/>
              <p:cNvSpPr/>
              <p:nvPr/>
            </p:nvSpPr>
            <p:spPr>
              <a:xfrm>
                <a:off x="2624518" y="3571086"/>
                <a:ext cx="6858000" cy="1611985"/>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cs typeface="Tahoma" pitchFamily="34" charset="0"/>
                            </a:rPr>
                          </m:ctrlPr>
                        </m:accPr>
                        <m:e>
                          <m:r>
                            <a:rPr lang="en-US" sz="2800" i="1">
                              <a:latin typeface="Cambria Math" panose="02040503050406030204" pitchFamily="18" charset="0"/>
                              <a:cs typeface="Tahoma" pitchFamily="34" charset="0"/>
                            </a:rPr>
                            <m:t>𝑥</m:t>
                          </m:r>
                        </m:e>
                      </m:acc>
                      <m:r>
                        <a:rPr lang="en-US" sz="2800" i="1" dirty="0">
                          <a:latin typeface="Cambria Math" panose="02040503050406030204" pitchFamily="18" charset="0"/>
                          <a:cs typeface="Tahoma" pitchFamily="34" charset="0"/>
                        </a:rPr>
                        <m:t>−2</m:t>
                      </m:r>
                      <m:r>
                        <a:rPr lang="en-US" sz="2800" i="1" dirty="0">
                          <a:latin typeface="Cambria Math" panose="02040503050406030204" pitchFamily="18" charset="0"/>
                          <a:cs typeface="Tahoma" pitchFamily="34" charset="0"/>
                        </a:rPr>
                        <m:t>𝑛</m:t>
                      </m:r>
                      <m:acc>
                        <m:accPr>
                          <m:chr m:val="̇"/>
                          <m:ctrlPr>
                            <a:rPr lang="en-US" sz="2800" i="1" dirty="0">
                              <a:latin typeface="Cambria Math" panose="02040503050406030204" pitchFamily="18" charset="0"/>
                              <a:cs typeface="Tahoma" pitchFamily="34" charset="0"/>
                            </a:rPr>
                          </m:ctrlPr>
                        </m:accPr>
                        <m:e>
                          <m:r>
                            <a:rPr lang="en-US" sz="2800" i="1" dirty="0">
                              <a:latin typeface="Cambria Math" panose="02040503050406030204" pitchFamily="18" charset="0"/>
                              <a:cs typeface="Tahoma" pitchFamily="34" charset="0"/>
                            </a:rPr>
                            <m:t>𝑦</m:t>
                          </m:r>
                        </m:e>
                      </m:acc>
                      <m:r>
                        <a:rPr lang="en-US" sz="2800" i="1" dirty="0">
                          <a:latin typeface="Cambria Math" panose="02040503050406030204" pitchFamily="18" charset="0"/>
                          <a:cs typeface="Tahoma" pitchFamily="34" charset="0"/>
                        </a:rPr>
                        <m:t>−3</m:t>
                      </m:r>
                      <m:sSup>
                        <m:sSupPr>
                          <m:ctrlPr>
                            <a:rPr lang="en-US" sz="2800" i="1" dirty="0">
                              <a:latin typeface="Cambria Math" panose="02040503050406030204" pitchFamily="18" charset="0"/>
                              <a:cs typeface="Tahoma" pitchFamily="34" charset="0"/>
                            </a:rPr>
                          </m:ctrlPr>
                        </m:sSupPr>
                        <m:e>
                          <m:r>
                            <a:rPr lang="en-US" sz="2800" i="1" dirty="0">
                              <a:latin typeface="Cambria Math" panose="02040503050406030204" pitchFamily="18" charset="0"/>
                              <a:cs typeface="Tahoma" pitchFamily="34" charset="0"/>
                            </a:rPr>
                            <m:t>𝑛</m:t>
                          </m:r>
                        </m:e>
                        <m:sup>
                          <m:r>
                            <a:rPr lang="en-US" sz="2800" i="1" dirty="0">
                              <a:latin typeface="Cambria Math" panose="02040503050406030204" pitchFamily="18" charset="0"/>
                              <a:cs typeface="Tahoma" pitchFamily="34" charset="0"/>
                            </a:rPr>
                            <m:t>2</m:t>
                          </m:r>
                        </m:sup>
                      </m:sSup>
                      <m:r>
                        <a:rPr lang="en-US" sz="2800" i="1" dirty="0">
                          <a:latin typeface="Cambria Math" panose="02040503050406030204" pitchFamily="18" charset="0"/>
                          <a:cs typeface="Tahoma" pitchFamily="34" charset="0"/>
                        </a:rPr>
                        <m:t>𝑥</m:t>
                      </m:r>
                      <m:r>
                        <a:rPr lang="en-US" sz="2800" i="1" dirty="0">
                          <a:latin typeface="Cambria Math" panose="02040503050406030204" pitchFamily="18" charset="0"/>
                          <a:cs typeface="Tahoma" pitchFamily="34" charset="0"/>
                        </a:rPr>
                        <m:t>=</m:t>
                      </m:r>
                      <m:sSub>
                        <m:sSubPr>
                          <m:ctrlPr>
                            <a:rPr lang="en-US" sz="2800" i="1" dirty="0">
                              <a:latin typeface="Cambria Math" panose="02040503050406030204" pitchFamily="18" charset="0"/>
                              <a:cs typeface="Tahoma" pitchFamily="34" charset="0"/>
                            </a:rPr>
                          </m:ctrlPr>
                        </m:sSubPr>
                        <m:e>
                          <m:r>
                            <a:rPr lang="en-US" sz="2800" i="1" dirty="0">
                              <a:latin typeface="Cambria Math" panose="02040503050406030204" pitchFamily="18" charset="0"/>
                              <a:cs typeface="Tahoma" pitchFamily="34" charset="0"/>
                            </a:rPr>
                            <m:t>𝑢</m:t>
                          </m:r>
                        </m:e>
                        <m:sub>
                          <m:r>
                            <a:rPr lang="en-US" sz="2800" i="1" dirty="0">
                              <a:latin typeface="Cambria Math" panose="02040503050406030204" pitchFamily="18" charset="0"/>
                              <a:cs typeface="Tahoma" pitchFamily="34" charset="0"/>
                            </a:rPr>
                            <m:t>𝑥</m:t>
                          </m:r>
                        </m:sub>
                      </m:sSub>
                      <m:r>
                        <a:rPr lang="en-US" sz="2800" b="0" i="1" dirty="0" smtClean="0">
                          <a:latin typeface="Cambria Math" panose="02040503050406030204" pitchFamily="18" charset="0"/>
                          <a:cs typeface="Tahoma" pitchFamily="34" charset="0"/>
                        </a:rPr>
                        <m:t>+</m:t>
                      </m:r>
                      <m:sSub>
                        <m:sSubPr>
                          <m:ctrlPr>
                            <a:rPr lang="en-US" sz="2800" b="0" i="1" dirty="0" smtClean="0">
                              <a:latin typeface="Cambria Math" panose="02040503050406030204" pitchFamily="18" charset="0"/>
                              <a:cs typeface="Tahoma" pitchFamily="34" charset="0"/>
                            </a:rPr>
                          </m:ctrlPr>
                        </m:sSubPr>
                        <m:e>
                          <m:r>
                            <a:rPr lang="en-US" sz="2800" b="0" i="1" dirty="0" smtClean="0">
                              <a:latin typeface="Cambria Math" panose="02040503050406030204" pitchFamily="18" charset="0"/>
                              <a:cs typeface="Tahoma" pitchFamily="34" charset="0"/>
                            </a:rPr>
                            <m:t>𝑑</m:t>
                          </m:r>
                        </m:e>
                        <m:sub>
                          <m:r>
                            <a:rPr lang="en-US" sz="2800" b="0" i="1" dirty="0" smtClean="0">
                              <a:latin typeface="Cambria Math" panose="02040503050406030204" pitchFamily="18" charset="0"/>
                              <a:cs typeface="Tahoma" pitchFamily="34" charset="0"/>
                            </a:rPr>
                            <m:t>𝑥</m:t>
                          </m:r>
                        </m:sub>
                      </m:sSub>
                    </m:oMath>
                  </m:oMathPara>
                </a14:m>
                <a:endParaRPr lang="en-US" sz="2800" dirty="0">
                  <a:cs typeface="Tahoma" pitchFamily="34" charset="0"/>
                </a:endParaRPr>
              </a:p>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cs typeface="Tahoma" pitchFamily="34" charset="0"/>
                            </a:rPr>
                          </m:ctrlPr>
                        </m:accPr>
                        <m:e>
                          <m:r>
                            <a:rPr lang="en-US" sz="2800" i="1">
                              <a:latin typeface="Cambria Math" panose="02040503050406030204" pitchFamily="18" charset="0"/>
                              <a:cs typeface="Tahoma" pitchFamily="34" charset="0"/>
                            </a:rPr>
                            <m:t>𝑦</m:t>
                          </m:r>
                        </m:e>
                      </m:acc>
                      <m:r>
                        <a:rPr lang="en-US" sz="2800" i="1" dirty="0">
                          <a:latin typeface="Cambria Math" panose="02040503050406030204" pitchFamily="18" charset="0"/>
                          <a:cs typeface="Tahoma" pitchFamily="34" charset="0"/>
                        </a:rPr>
                        <m:t>+2</m:t>
                      </m:r>
                      <m:r>
                        <a:rPr lang="en-US" sz="2800" i="1" dirty="0">
                          <a:latin typeface="Cambria Math" panose="02040503050406030204" pitchFamily="18" charset="0"/>
                          <a:cs typeface="Tahoma" pitchFamily="34" charset="0"/>
                        </a:rPr>
                        <m:t>𝑛</m:t>
                      </m:r>
                      <m:acc>
                        <m:accPr>
                          <m:chr m:val="̇"/>
                          <m:ctrlPr>
                            <a:rPr lang="en-US" sz="2800" i="1" dirty="0">
                              <a:latin typeface="Cambria Math" panose="02040503050406030204" pitchFamily="18" charset="0"/>
                              <a:cs typeface="Tahoma" pitchFamily="34" charset="0"/>
                            </a:rPr>
                          </m:ctrlPr>
                        </m:accPr>
                        <m:e>
                          <m:r>
                            <a:rPr lang="en-US" sz="2800" i="1" dirty="0">
                              <a:latin typeface="Cambria Math" panose="02040503050406030204" pitchFamily="18" charset="0"/>
                              <a:cs typeface="Tahoma" pitchFamily="34" charset="0"/>
                            </a:rPr>
                            <m:t>𝑥</m:t>
                          </m:r>
                        </m:e>
                      </m:acc>
                      <m:r>
                        <a:rPr lang="en-US" sz="2800" i="1" dirty="0">
                          <a:latin typeface="Cambria Math" panose="02040503050406030204" pitchFamily="18" charset="0"/>
                          <a:cs typeface="Tahoma" pitchFamily="34" charset="0"/>
                        </a:rPr>
                        <m:t>=</m:t>
                      </m:r>
                      <m:sSub>
                        <m:sSubPr>
                          <m:ctrlPr>
                            <a:rPr lang="en-US" sz="2800" i="1" dirty="0">
                              <a:latin typeface="Cambria Math" panose="02040503050406030204" pitchFamily="18" charset="0"/>
                              <a:cs typeface="Tahoma" pitchFamily="34" charset="0"/>
                            </a:rPr>
                          </m:ctrlPr>
                        </m:sSubPr>
                        <m:e>
                          <m:r>
                            <a:rPr lang="en-US" sz="2800" i="1" dirty="0">
                              <a:latin typeface="Cambria Math" panose="02040503050406030204" pitchFamily="18" charset="0"/>
                              <a:cs typeface="Tahoma" pitchFamily="34" charset="0"/>
                            </a:rPr>
                            <m:t>𝑢</m:t>
                          </m:r>
                        </m:e>
                        <m:sub>
                          <m:r>
                            <a:rPr lang="en-US" sz="2800" i="1" dirty="0">
                              <a:latin typeface="Cambria Math" panose="02040503050406030204" pitchFamily="18" charset="0"/>
                              <a:cs typeface="Tahoma" pitchFamily="34" charset="0"/>
                            </a:rPr>
                            <m:t>𝑦</m:t>
                          </m:r>
                        </m:sub>
                      </m:sSub>
                      <m:r>
                        <a:rPr lang="en-US" sz="2800" b="0" i="1" dirty="0" smtClean="0">
                          <a:latin typeface="Cambria Math" panose="02040503050406030204" pitchFamily="18" charset="0"/>
                          <a:cs typeface="Tahoma" pitchFamily="34" charset="0"/>
                        </a:rPr>
                        <m:t>+</m:t>
                      </m:r>
                      <m:sSub>
                        <m:sSubPr>
                          <m:ctrlPr>
                            <a:rPr lang="en-US" sz="2800" b="0" i="1" dirty="0" smtClean="0">
                              <a:latin typeface="Cambria Math" panose="02040503050406030204" pitchFamily="18" charset="0"/>
                              <a:cs typeface="Tahoma" pitchFamily="34" charset="0"/>
                            </a:rPr>
                          </m:ctrlPr>
                        </m:sSubPr>
                        <m:e>
                          <m:r>
                            <a:rPr lang="en-US" sz="2800" b="0" i="1" dirty="0" smtClean="0">
                              <a:latin typeface="Cambria Math" panose="02040503050406030204" pitchFamily="18" charset="0"/>
                              <a:cs typeface="Tahoma" pitchFamily="34" charset="0"/>
                            </a:rPr>
                            <m:t>𝑑</m:t>
                          </m:r>
                        </m:e>
                        <m:sub>
                          <m:r>
                            <a:rPr lang="en-US" sz="2800" b="0" i="1" dirty="0" smtClean="0">
                              <a:latin typeface="Cambria Math" panose="02040503050406030204" pitchFamily="18" charset="0"/>
                              <a:cs typeface="Tahoma" pitchFamily="34" charset="0"/>
                            </a:rPr>
                            <m:t>𝑦</m:t>
                          </m:r>
                        </m:sub>
                      </m:sSub>
                    </m:oMath>
                  </m:oMathPara>
                </a14:m>
                <a:endParaRPr lang="en-US" sz="2800" dirty="0">
                  <a:cs typeface="Tahoma" pitchFamily="34" charset="0"/>
                </a:endParaRPr>
              </a:p>
              <a:p>
                <a:pPr/>
                <a14:m>
                  <m:oMathPara xmlns:m="http://schemas.openxmlformats.org/officeDocument/2006/math">
                    <m:oMathParaPr>
                      <m:jc m:val="centerGroup"/>
                    </m:oMathParaPr>
                    <m:oMath xmlns:m="http://schemas.openxmlformats.org/officeDocument/2006/math">
                      <m:acc>
                        <m:accPr>
                          <m:chr m:val="̈"/>
                          <m:ctrlPr>
                            <a:rPr lang="en-US" sz="2800" i="1">
                              <a:latin typeface="Cambria Math" panose="02040503050406030204" pitchFamily="18" charset="0"/>
                              <a:cs typeface="Tahoma" pitchFamily="34" charset="0"/>
                            </a:rPr>
                          </m:ctrlPr>
                        </m:accPr>
                        <m:e>
                          <m:r>
                            <a:rPr lang="en-US" sz="2800" i="1">
                              <a:latin typeface="Cambria Math" panose="02040503050406030204" pitchFamily="18" charset="0"/>
                              <a:cs typeface="Tahoma" pitchFamily="34" charset="0"/>
                            </a:rPr>
                            <m:t>𝑧</m:t>
                          </m:r>
                        </m:e>
                      </m:acc>
                      <m:r>
                        <a:rPr lang="en-US" sz="2800" i="1" dirty="0">
                          <a:latin typeface="Cambria Math" panose="02040503050406030204" pitchFamily="18" charset="0"/>
                          <a:cs typeface="Tahoma" pitchFamily="34" charset="0"/>
                        </a:rPr>
                        <m:t>+</m:t>
                      </m:r>
                      <m:sSup>
                        <m:sSupPr>
                          <m:ctrlPr>
                            <a:rPr lang="en-US" sz="2800" i="1" dirty="0">
                              <a:latin typeface="Cambria Math" panose="02040503050406030204" pitchFamily="18" charset="0"/>
                              <a:cs typeface="Tahoma" pitchFamily="34" charset="0"/>
                            </a:rPr>
                          </m:ctrlPr>
                        </m:sSupPr>
                        <m:e>
                          <m:r>
                            <a:rPr lang="en-US" sz="2800" i="1" dirty="0">
                              <a:latin typeface="Cambria Math" panose="02040503050406030204" pitchFamily="18" charset="0"/>
                              <a:cs typeface="Tahoma" pitchFamily="34" charset="0"/>
                            </a:rPr>
                            <m:t>𝑛</m:t>
                          </m:r>
                        </m:e>
                        <m:sup>
                          <m:r>
                            <a:rPr lang="en-US" sz="2800" i="1" dirty="0">
                              <a:latin typeface="Cambria Math" panose="02040503050406030204" pitchFamily="18" charset="0"/>
                              <a:cs typeface="Tahoma" pitchFamily="34" charset="0"/>
                            </a:rPr>
                            <m:t>2</m:t>
                          </m:r>
                        </m:sup>
                      </m:sSup>
                      <m:r>
                        <a:rPr lang="en-US" sz="2800" i="1" dirty="0">
                          <a:latin typeface="Cambria Math" panose="02040503050406030204" pitchFamily="18" charset="0"/>
                          <a:cs typeface="Tahoma" pitchFamily="34" charset="0"/>
                        </a:rPr>
                        <m:t>𝑧</m:t>
                      </m:r>
                      <m:r>
                        <a:rPr lang="en-US" sz="2800" i="1" dirty="0">
                          <a:latin typeface="Cambria Math" panose="02040503050406030204" pitchFamily="18" charset="0"/>
                          <a:cs typeface="Tahoma" pitchFamily="34" charset="0"/>
                        </a:rPr>
                        <m:t>=</m:t>
                      </m:r>
                      <m:sSub>
                        <m:sSubPr>
                          <m:ctrlPr>
                            <a:rPr lang="en-US" sz="2800" i="1" dirty="0">
                              <a:latin typeface="Cambria Math" panose="02040503050406030204" pitchFamily="18" charset="0"/>
                              <a:cs typeface="Tahoma" pitchFamily="34" charset="0"/>
                            </a:rPr>
                          </m:ctrlPr>
                        </m:sSubPr>
                        <m:e>
                          <m:r>
                            <a:rPr lang="en-US" sz="2800" i="1" dirty="0">
                              <a:latin typeface="Cambria Math" panose="02040503050406030204" pitchFamily="18" charset="0"/>
                              <a:cs typeface="Tahoma" pitchFamily="34" charset="0"/>
                            </a:rPr>
                            <m:t>𝑢</m:t>
                          </m:r>
                        </m:e>
                        <m:sub>
                          <m:r>
                            <a:rPr lang="en-US" sz="2800" i="1" dirty="0">
                              <a:latin typeface="Cambria Math" panose="02040503050406030204" pitchFamily="18" charset="0"/>
                              <a:cs typeface="Tahoma" pitchFamily="34" charset="0"/>
                            </a:rPr>
                            <m:t>𝑧</m:t>
                          </m:r>
                        </m:sub>
                      </m:sSub>
                      <m:r>
                        <a:rPr lang="en-US" sz="2800" b="0" i="1" dirty="0" smtClean="0">
                          <a:latin typeface="Cambria Math" panose="02040503050406030204" pitchFamily="18" charset="0"/>
                          <a:cs typeface="Tahoma" pitchFamily="34" charset="0"/>
                        </a:rPr>
                        <m:t>+</m:t>
                      </m:r>
                      <m:sSub>
                        <m:sSubPr>
                          <m:ctrlPr>
                            <a:rPr lang="en-US" sz="2800" b="0" i="1" dirty="0" smtClean="0">
                              <a:latin typeface="Cambria Math" panose="02040503050406030204" pitchFamily="18" charset="0"/>
                              <a:cs typeface="Tahoma" pitchFamily="34" charset="0"/>
                            </a:rPr>
                          </m:ctrlPr>
                        </m:sSubPr>
                        <m:e>
                          <m:r>
                            <a:rPr lang="en-US" sz="2800" b="0" i="1" dirty="0" smtClean="0">
                              <a:latin typeface="Cambria Math" panose="02040503050406030204" pitchFamily="18" charset="0"/>
                              <a:cs typeface="Tahoma" pitchFamily="34" charset="0"/>
                            </a:rPr>
                            <m:t>𝑑</m:t>
                          </m:r>
                        </m:e>
                        <m:sub>
                          <m:r>
                            <a:rPr lang="en-US" sz="2800" b="0" i="1" dirty="0" smtClean="0">
                              <a:latin typeface="Cambria Math" panose="02040503050406030204" pitchFamily="18" charset="0"/>
                              <a:cs typeface="Tahoma" pitchFamily="34" charset="0"/>
                            </a:rPr>
                            <m:t>𝑧</m:t>
                          </m:r>
                        </m:sub>
                      </m:sSub>
                    </m:oMath>
                  </m:oMathPara>
                </a14:m>
                <a:endParaRPr lang="en-US" sz="2000" dirty="0"/>
              </a:p>
            </p:txBody>
          </p:sp>
        </mc:Choice>
        <mc:Fallback>
          <p:sp>
            <p:nvSpPr>
              <p:cNvPr id="5" name="Rectangle: Rounded Corners 4"/>
              <p:cNvSpPr>
                <a:spLocks noRot="1" noChangeAspect="1" noMove="1" noResize="1" noEditPoints="1" noAdjustHandles="1" noChangeArrowheads="1" noChangeShapeType="1" noTextEdit="1"/>
              </p:cNvSpPr>
              <p:nvPr/>
            </p:nvSpPr>
            <p:spPr>
              <a:xfrm>
                <a:off x="2624518" y="3571086"/>
                <a:ext cx="6858000" cy="1611985"/>
              </a:xfrm>
              <a:prstGeom prst="roundRect">
                <a:avLst/>
              </a:prstGeom>
              <a:blipFill>
                <a:blip r:embed="rId3"/>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1920366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p:sp>
        <p:nvSpPr>
          <p:cNvPr id="4" name="Slide Number Placeholder 3"/>
          <p:cNvSpPr>
            <a:spLocks noGrp="1"/>
          </p:cNvSpPr>
          <p:nvPr>
            <p:ph type="sldNum" sz="quarter" idx="12"/>
          </p:nvPr>
        </p:nvSpPr>
        <p:spPr/>
        <p:txBody>
          <a:bodyPr/>
          <a:lstStyle/>
          <a:p>
            <a:fld id="{80DB475F-BAFD-4EEF-9F00-B5C183201CD7}" type="slidenum">
              <a:rPr lang="en-US" smtClean="0"/>
              <a:t>12</a:t>
            </a:fld>
            <a:endParaRPr lang="en-US"/>
          </a:p>
        </p:txBody>
      </p:sp>
      <p:grpSp>
        <p:nvGrpSpPr>
          <p:cNvPr id="5" name="Group 4"/>
          <p:cNvGrpSpPr/>
          <p:nvPr/>
        </p:nvGrpSpPr>
        <p:grpSpPr>
          <a:xfrm>
            <a:off x="161925" y="737658"/>
            <a:ext cx="10318062" cy="8915739"/>
            <a:chOff x="-339324" y="1885126"/>
            <a:chExt cx="10318062" cy="8915739"/>
          </a:xfrm>
        </p:grpSpPr>
        <p:grpSp>
          <p:nvGrpSpPr>
            <p:cNvPr id="6" name="Group 5"/>
            <p:cNvGrpSpPr/>
            <p:nvPr/>
          </p:nvGrpSpPr>
          <p:grpSpPr>
            <a:xfrm>
              <a:off x="-339324" y="1885126"/>
              <a:ext cx="8915744" cy="8915739"/>
              <a:chOff x="-339324" y="1885126"/>
              <a:chExt cx="8915744" cy="8915739"/>
            </a:xfrm>
          </p:grpSpPr>
          <p:grpSp>
            <p:nvGrpSpPr>
              <p:cNvPr id="8" name="Group 7"/>
              <p:cNvGrpSpPr/>
              <p:nvPr/>
            </p:nvGrpSpPr>
            <p:grpSpPr>
              <a:xfrm>
                <a:off x="-339324" y="1885126"/>
                <a:ext cx="8915744" cy="8915739"/>
                <a:chOff x="652007" y="2428593"/>
                <a:chExt cx="7091064" cy="7091063"/>
              </a:xfrm>
            </p:grpSpPr>
            <p:grpSp>
              <p:nvGrpSpPr>
                <p:cNvPr id="12" name="Group 11"/>
                <p:cNvGrpSpPr/>
                <p:nvPr/>
              </p:nvGrpSpPr>
              <p:grpSpPr>
                <a:xfrm>
                  <a:off x="652007" y="2428593"/>
                  <a:ext cx="7091064" cy="7091063"/>
                  <a:chOff x="652007" y="2428593"/>
                  <a:chExt cx="7091064" cy="7091063"/>
                </a:xfrm>
              </p:grpSpPr>
              <p:sp>
                <p:nvSpPr>
                  <p:cNvPr id="17" name="Arc 16"/>
                  <p:cNvSpPr/>
                  <p:nvPr/>
                </p:nvSpPr>
                <p:spPr>
                  <a:xfrm rot="21448311">
                    <a:off x="652007" y="2428593"/>
                    <a:ext cx="7091064" cy="7091063"/>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Arc 17"/>
                  <p:cNvSpPr/>
                  <p:nvPr/>
                </p:nvSpPr>
                <p:spPr>
                  <a:xfrm rot="357369">
                    <a:off x="1272036" y="3279239"/>
                    <a:ext cx="5601835" cy="5601835"/>
                  </a:xfrm>
                  <a:prstGeom prst="arc">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9" name="Group 18"/>
                  <p:cNvGrpSpPr/>
                  <p:nvPr/>
                </p:nvGrpSpPr>
                <p:grpSpPr>
                  <a:xfrm>
                    <a:off x="3406607" y="2550343"/>
                    <a:ext cx="3869102" cy="4051195"/>
                    <a:chOff x="2706891" y="2156064"/>
                    <a:chExt cx="3869102" cy="4051195"/>
                  </a:xfrm>
                </p:grpSpPr>
                <p:pic>
                  <p:nvPicPr>
                    <p:cNvPr id="20" name="Picture 2" descr="Image result for earth"/>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2706891" y="4839318"/>
                      <a:ext cx="1367940" cy="1367941"/>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p:cNvGrpSpPr/>
                    <p:nvPr/>
                  </p:nvGrpSpPr>
                  <p:grpSpPr>
                    <a:xfrm>
                      <a:off x="3403306" y="2156064"/>
                      <a:ext cx="3172687" cy="3367227"/>
                      <a:chOff x="7323299" y="2156064"/>
                      <a:chExt cx="3172687" cy="3367227"/>
                    </a:xfrm>
                  </p:grpSpPr>
                  <mc:AlternateContent xmlns:mc="http://schemas.openxmlformats.org/markup-compatibility/2006">
                    <mc:Choice xmlns:a14="http://schemas.microsoft.com/office/drawing/2010/main" Requires="a14">
                      <p:sp>
                        <p:nvSpPr>
                          <p:cNvPr id="25" name="TextBox 24"/>
                          <p:cNvSpPr txBox="1"/>
                          <p:nvPr/>
                        </p:nvSpPr>
                        <p:spPr>
                          <a:xfrm>
                            <a:off x="8583684" y="4853137"/>
                            <a:ext cx="379268" cy="293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1" i="1">
                                          <a:latin typeface="Cambria Math"/>
                                        </a:rPr>
                                        <m:t>𝒓</m:t>
                                      </m:r>
                                    </m:e>
                                    <m:sub>
                                      <m:r>
                                        <a:rPr lang="en-US" b="0" i="1" smtClean="0">
                                          <a:latin typeface="Cambria Math" panose="02040503050406030204" pitchFamily="18" charset="0"/>
                                        </a:rPr>
                                        <m:t>𝑐</m:t>
                                      </m:r>
                                    </m:sub>
                                  </m:sSub>
                                </m:oMath>
                              </m:oMathPara>
                            </a14:m>
                            <a:endParaRPr lang="it-IT" dirty="0"/>
                          </a:p>
                        </p:txBody>
                      </p:sp>
                    </mc:Choice>
                    <mc:Fallback>
                      <p:sp>
                        <p:nvSpPr>
                          <p:cNvPr id="25" name="TextBox 24"/>
                          <p:cNvSpPr txBox="1">
                            <a:spLocks noRot="1" noChangeAspect="1" noMove="1" noResize="1" noEditPoints="1" noAdjustHandles="1" noChangeArrowheads="1" noChangeShapeType="1" noTextEdit="1"/>
                          </p:cNvSpPr>
                          <p:nvPr/>
                        </p:nvSpPr>
                        <p:spPr>
                          <a:xfrm>
                            <a:off x="8583684" y="4853137"/>
                            <a:ext cx="379268" cy="293745"/>
                          </a:xfrm>
                          <a:prstGeom prst="rect">
                            <a:avLst/>
                          </a:prstGeom>
                          <a:blipFill>
                            <a:blip r:embed="rId4"/>
                            <a:stretch>
                              <a:fillRect/>
                            </a:stretch>
                          </a:blipFill>
                        </p:spPr>
                        <p:txBody>
                          <a:bodyPr/>
                          <a:lstStyle/>
                          <a:p>
                            <a:r>
                              <a:rPr lang="en-US">
                                <a:noFill/>
                              </a:rPr>
                              <a:t> </a:t>
                            </a:r>
                          </a:p>
                        </p:txBody>
                      </p:sp>
                    </mc:Fallback>
                  </mc:AlternateContent>
                  <p:cxnSp>
                    <p:nvCxnSpPr>
                      <p:cNvPr id="30" name="Straight Arrow Connector 29"/>
                      <p:cNvCxnSpPr/>
                      <p:nvPr/>
                    </p:nvCxnSpPr>
                    <p:spPr>
                      <a:xfrm flipV="1">
                        <a:off x="7323299" y="4337879"/>
                        <a:ext cx="2446154" cy="1182030"/>
                      </a:xfrm>
                      <a:prstGeom prst="straightConnector1">
                        <a:avLst/>
                      </a:prstGeom>
                      <a:ln w="2857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30"/>
                          <p:cNvSpPr txBox="1"/>
                          <p:nvPr/>
                        </p:nvSpPr>
                        <p:spPr>
                          <a:xfrm>
                            <a:off x="7945414" y="3482668"/>
                            <a:ext cx="397117" cy="2937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it-IT" i="1" smtClean="0">
                                          <a:latin typeface="Cambria Math" panose="02040503050406030204" pitchFamily="18" charset="0"/>
                                        </a:rPr>
                                      </m:ctrlPr>
                                    </m:sSubPr>
                                    <m:e>
                                      <m:r>
                                        <a:rPr lang="it-IT" b="1" i="1">
                                          <a:latin typeface="Cambria Math"/>
                                        </a:rPr>
                                        <m:t>𝒓</m:t>
                                      </m:r>
                                    </m:e>
                                    <m:sub>
                                      <m:r>
                                        <a:rPr lang="en-US" b="0" i="1" smtClean="0">
                                          <a:latin typeface="Cambria Math" panose="02040503050406030204" pitchFamily="18" charset="0"/>
                                        </a:rPr>
                                        <m:t>𝑑</m:t>
                                      </m:r>
                                    </m:sub>
                                  </m:sSub>
                                </m:oMath>
                              </m:oMathPara>
                            </a14:m>
                            <a:endParaRPr lang="it-IT" dirty="0"/>
                          </a:p>
                        </p:txBody>
                      </p:sp>
                    </mc:Choice>
                    <mc:Fallback>
                      <p:sp>
                        <p:nvSpPr>
                          <p:cNvPr id="31" name="TextBox 30"/>
                          <p:cNvSpPr txBox="1">
                            <a:spLocks noRot="1" noChangeAspect="1" noMove="1" noResize="1" noEditPoints="1" noAdjustHandles="1" noChangeArrowheads="1" noChangeShapeType="1" noTextEdit="1"/>
                          </p:cNvSpPr>
                          <p:nvPr/>
                        </p:nvSpPr>
                        <p:spPr>
                          <a:xfrm>
                            <a:off x="7945414" y="3482668"/>
                            <a:ext cx="397117" cy="29374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 name="TextBox 32"/>
                          <p:cNvSpPr txBox="1"/>
                          <p:nvPr/>
                        </p:nvSpPr>
                        <p:spPr>
                          <a:xfrm>
                            <a:off x="9019225" y="2156064"/>
                            <a:ext cx="864304" cy="3182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2000" i="1" smtClean="0">
                                      <a:latin typeface="Cambria Math"/>
                                    </a:rPr>
                                    <m:t>𝐷</m:t>
                                  </m:r>
                                  <m:r>
                                    <a:rPr lang="it-IT" sz="2000" b="0" i="1" smtClean="0">
                                      <a:latin typeface="Cambria Math"/>
                                    </a:rPr>
                                    <m:t>𝑒𝑝𝑢𝑡𝑦</m:t>
                                  </m:r>
                                </m:oMath>
                              </m:oMathPara>
                            </a14:m>
                            <a:endParaRPr lang="it-IT" sz="2000" dirty="0"/>
                          </a:p>
                        </p:txBody>
                      </p:sp>
                    </mc:Choice>
                    <mc:Fallback>
                      <p:sp>
                        <p:nvSpPr>
                          <p:cNvPr id="33" name="TextBox 32"/>
                          <p:cNvSpPr txBox="1">
                            <a:spLocks noRot="1" noChangeAspect="1" noMove="1" noResize="1" noEditPoints="1" noAdjustHandles="1" noChangeArrowheads="1" noChangeShapeType="1" noTextEdit="1"/>
                          </p:cNvSpPr>
                          <p:nvPr/>
                        </p:nvSpPr>
                        <p:spPr>
                          <a:xfrm>
                            <a:off x="9019225" y="2156064"/>
                            <a:ext cx="864304" cy="318224"/>
                          </a:xfrm>
                          <a:prstGeom prst="rect">
                            <a:avLst/>
                          </a:prstGeom>
                          <a:blipFill>
                            <a:blip r:embed="rId6"/>
                            <a:stretch>
                              <a:fillRect b="-1060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4" name="TextBox 33"/>
                          <p:cNvSpPr txBox="1"/>
                          <p:nvPr/>
                        </p:nvSpPr>
                        <p:spPr>
                          <a:xfrm>
                            <a:off x="9784725" y="4263515"/>
                            <a:ext cx="711261" cy="31822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sz="2000" i="1" smtClean="0">
                                      <a:latin typeface="Cambria Math"/>
                                    </a:rPr>
                                    <m:t>𝐶</m:t>
                                  </m:r>
                                  <m:r>
                                    <a:rPr lang="it-IT" sz="2000" b="0" i="1" smtClean="0">
                                      <a:latin typeface="Cambria Math"/>
                                    </a:rPr>
                                    <m:t>h𝑖𝑒𝑓</m:t>
                                  </m:r>
                                </m:oMath>
                              </m:oMathPara>
                            </a14:m>
                            <a:endParaRPr lang="it-IT" sz="2000" dirty="0"/>
                          </a:p>
                        </p:txBody>
                      </p:sp>
                    </mc:Choice>
                    <mc:Fallback>
                      <p:sp>
                        <p:nvSpPr>
                          <p:cNvPr id="34" name="TextBox 33"/>
                          <p:cNvSpPr txBox="1">
                            <a:spLocks noRot="1" noChangeAspect="1" noMove="1" noResize="1" noEditPoints="1" noAdjustHandles="1" noChangeArrowheads="1" noChangeShapeType="1" noTextEdit="1"/>
                          </p:cNvSpPr>
                          <p:nvPr/>
                        </p:nvSpPr>
                        <p:spPr>
                          <a:xfrm>
                            <a:off x="9784725" y="4263515"/>
                            <a:ext cx="711261" cy="318224"/>
                          </a:xfrm>
                          <a:prstGeom prst="rect">
                            <a:avLst/>
                          </a:prstGeom>
                          <a:blipFill>
                            <a:blip r:embed="rId7"/>
                            <a:stretch>
                              <a:fillRect b="-15385"/>
                            </a:stretch>
                          </a:blipFill>
                        </p:spPr>
                        <p:txBody>
                          <a:bodyPr/>
                          <a:lstStyle/>
                          <a:p>
                            <a:r>
                              <a:rPr lang="en-US">
                                <a:noFill/>
                              </a:rPr>
                              <a:t> </a:t>
                            </a:r>
                          </a:p>
                        </p:txBody>
                      </p:sp>
                    </mc:Fallback>
                  </mc:AlternateContent>
                  <p:cxnSp>
                    <p:nvCxnSpPr>
                      <p:cNvPr id="35" name="Straight Arrow Connector 34"/>
                      <p:cNvCxnSpPr/>
                      <p:nvPr/>
                    </p:nvCxnSpPr>
                    <p:spPr>
                      <a:xfrm flipV="1">
                        <a:off x="7325227" y="2432456"/>
                        <a:ext cx="1728064" cy="3090835"/>
                      </a:xfrm>
                      <a:prstGeom prst="straightConnector1">
                        <a:avLst/>
                      </a:prstGeom>
                      <a:ln w="28575">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9040874" y="2433609"/>
                        <a:ext cx="710760" cy="1900887"/>
                      </a:xfrm>
                      <a:prstGeom prst="straightConnector1">
                        <a:avLst/>
                      </a:prstGeom>
                      <a:ln w="28575">
                        <a:solidFill>
                          <a:srgbClr val="FF0000"/>
                        </a:solidFill>
                        <a:prstDash val="sysDot"/>
                        <a:headEnd type="arrow" w="lg" len="lg"/>
                        <a:tailEnd type="none" w="med" len="med"/>
                      </a:ln>
                    </p:spPr>
                    <p:style>
                      <a:lnRef idx="1">
                        <a:schemeClr val="accent1"/>
                      </a:lnRef>
                      <a:fillRef idx="0">
                        <a:schemeClr val="accent1"/>
                      </a:fillRef>
                      <a:effectRef idx="0">
                        <a:schemeClr val="accent1"/>
                      </a:effectRef>
                      <a:fontRef idx="minor">
                        <a:schemeClr val="tx1"/>
                      </a:fontRef>
                    </p:style>
                  </p:cxnSp>
                </p:grpSp>
              </p:grpSp>
            </p:grpSp>
            <p:grpSp>
              <p:nvGrpSpPr>
                <p:cNvPr id="13" name="Group 12"/>
                <p:cNvGrpSpPr/>
                <p:nvPr/>
              </p:nvGrpSpPr>
              <p:grpSpPr>
                <a:xfrm>
                  <a:off x="6042514" y="4083032"/>
                  <a:ext cx="1187161" cy="653776"/>
                  <a:chOff x="6042514" y="4083032"/>
                  <a:chExt cx="1187161" cy="653776"/>
                </a:xfrm>
              </p:grpSpPr>
              <p:cxnSp>
                <p:nvCxnSpPr>
                  <p:cNvPr id="14" name="Straight Arrow Connector 13"/>
                  <p:cNvCxnSpPr/>
                  <p:nvPr/>
                </p:nvCxnSpPr>
                <p:spPr>
                  <a:xfrm flipH="1" flipV="1">
                    <a:off x="6042514" y="4522300"/>
                    <a:ext cx="510492" cy="206475"/>
                  </a:xfrm>
                  <a:prstGeom prst="straightConnector1">
                    <a:avLst/>
                  </a:prstGeom>
                  <a:ln w="381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6175976" y="4083032"/>
                    <a:ext cx="358938" cy="653776"/>
                  </a:xfrm>
                  <a:prstGeom prst="straightConnector1">
                    <a:avLst/>
                  </a:prstGeom>
                  <a:ln w="381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6531357" y="4447688"/>
                    <a:ext cx="698318" cy="289119"/>
                  </a:xfrm>
                  <a:prstGeom prst="straightConnector1">
                    <a:avLst/>
                  </a:prstGeom>
                  <a:ln w="38100">
                    <a:solidFill>
                      <a:schemeClr val="bg1">
                        <a:lumMod val="6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9" name="TextBox 8"/>
                  <p:cNvSpPr txBox="1"/>
                  <p:nvPr/>
                </p:nvSpPr>
                <p:spPr>
                  <a:xfrm>
                    <a:off x="7878987" y="4364359"/>
                    <a:ext cx="38393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2400" b="0" i="1" dirty="0" smtClean="0">
                                  <a:solidFill>
                                    <a:schemeClr val="bg1">
                                      <a:lumMod val="50000"/>
                                    </a:schemeClr>
                                  </a:solidFill>
                                  <a:latin typeface="Cambria Math" panose="02040503050406030204" pitchFamily="18" charset="0"/>
                                </a:rPr>
                              </m:ctrlPr>
                            </m:accPr>
                            <m:e>
                              <m:r>
                                <a:rPr lang="en-US" sz="2400" i="1" dirty="0" smtClean="0">
                                  <a:solidFill>
                                    <a:schemeClr val="bg1">
                                      <a:lumMod val="50000"/>
                                    </a:schemeClr>
                                  </a:solidFill>
                                  <a:latin typeface="Cambria Math" panose="02040503050406030204" pitchFamily="18" charset="0"/>
                                </a:rPr>
                                <m:t>𝑥</m:t>
                              </m:r>
                            </m:e>
                          </m:acc>
                        </m:oMath>
                      </m:oMathPara>
                    </a14:m>
                    <a:endParaRPr lang="en-US" sz="2400" dirty="0">
                      <a:solidFill>
                        <a:schemeClr val="bg1">
                          <a:lumMod val="50000"/>
                        </a:schemeClr>
                      </a:solidFill>
                    </a:endParaRPr>
                  </a:p>
                </p:txBody>
              </p:sp>
            </mc:Choice>
            <mc:Fallback>
              <p:sp>
                <p:nvSpPr>
                  <p:cNvPr id="9" name="TextBox 8"/>
                  <p:cNvSpPr txBox="1">
                    <a:spLocks noRot="1" noChangeAspect="1" noMove="1" noResize="1" noEditPoints="1" noAdjustHandles="1" noChangeArrowheads="1" noChangeShapeType="1" noTextEdit="1"/>
                  </p:cNvSpPr>
                  <p:nvPr/>
                </p:nvSpPr>
                <p:spPr>
                  <a:xfrm>
                    <a:off x="7878987" y="4364359"/>
                    <a:ext cx="383937" cy="461665"/>
                  </a:xfrm>
                  <a:prstGeom prst="rect">
                    <a:avLst/>
                  </a:prstGeom>
                  <a:blipFill>
                    <a:blip r:embed="rId8"/>
                    <a:stretch>
                      <a:fillRect t="-4000" r="-1746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6243450" y="3888399"/>
                    <a:ext cx="383937"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2400" b="0" i="1" dirty="0" smtClean="0">
                                  <a:solidFill>
                                    <a:schemeClr val="bg1">
                                      <a:lumMod val="50000"/>
                                    </a:schemeClr>
                                  </a:solidFill>
                                  <a:latin typeface="Cambria Math" panose="02040503050406030204" pitchFamily="18" charset="0"/>
                                </a:rPr>
                              </m:ctrlPr>
                            </m:accPr>
                            <m:e>
                              <m:r>
                                <a:rPr lang="en-US" sz="2400" i="1" dirty="0" smtClean="0">
                                  <a:solidFill>
                                    <a:schemeClr val="bg1">
                                      <a:lumMod val="50000"/>
                                    </a:schemeClr>
                                  </a:solidFill>
                                  <a:latin typeface="Cambria Math" panose="02040503050406030204" pitchFamily="18" charset="0"/>
                                </a:rPr>
                                <m:t>𝑦</m:t>
                              </m:r>
                            </m:e>
                          </m:acc>
                        </m:oMath>
                      </m:oMathPara>
                    </a14:m>
                    <a:endParaRPr lang="en-US" sz="2400" dirty="0">
                      <a:solidFill>
                        <a:schemeClr val="bg1">
                          <a:lumMod val="50000"/>
                        </a:schemeClr>
                      </a:solidFill>
                    </a:endParaRPr>
                  </a:p>
                </p:txBody>
              </p:sp>
            </mc:Choice>
            <mc:Fallback>
              <p:sp>
                <p:nvSpPr>
                  <p:cNvPr id="10" name="TextBox 9"/>
                  <p:cNvSpPr txBox="1">
                    <a:spLocks noRot="1" noChangeAspect="1" noMove="1" noResize="1" noEditPoints="1" noAdjustHandles="1" noChangeArrowheads="1" noChangeShapeType="1" noTextEdit="1"/>
                  </p:cNvSpPr>
                  <p:nvPr/>
                </p:nvSpPr>
                <p:spPr>
                  <a:xfrm>
                    <a:off x="6243450" y="3888399"/>
                    <a:ext cx="383937" cy="461665"/>
                  </a:xfrm>
                  <a:prstGeom prst="rect">
                    <a:avLst/>
                  </a:prstGeom>
                  <a:blipFill>
                    <a:blip r:embed="rId9"/>
                    <a:stretch>
                      <a:fillRect l="-1587" t="-4000" r="-20635" b="-10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6191209" y="4394790"/>
                    <a:ext cx="321940" cy="461665"/>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acc>
                            <m:accPr>
                              <m:chr m:val="̂"/>
                              <m:ctrlPr>
                                <a:rPr lang="en-US" sz="2400" b="0" i="1" dirty="0" smtClean="0">
                                  <a:solidFill>
                                    <a:schemeClr val="bg1">
                                      <a:lumMod val="50000"/>
                                    </a:schemeClr>
                                  </a:solidFill>
                                  <a:latin typeface="Cambria Math" panose="02040503050406030204" pitchFamily="18" charset="0"/>
                                </a:rPr>
                              </m:ctrlPr>
                            </m:accPr>
                            <m:e>
                              <m:r>
                                <a:rPr lang="en-US" sz="2400" i="1" dirty="0" smtClean="0">
                                  <a:solidFill>
                                    <a:schemeClr val="bg1">
                                      <a:lumMod val="50000"/>
                                    </a:schemeClr>
                                  </a:solidFill>
                                  <a:latin typeface="Cambria Math" panose="02040503050406030204" pitchFamily="18" charset="0"/>
                                </a:rPr>
                                <m:t>𝑧</m:t>
                              </m:r>
                            </m:e>
                          </m:acc>
                        </m:oMath>
                      </m:oMathPara>
                    </a14:m>
                    <a:endParaRPr lang="en-US" sz="2400" dirty="0">
                      <a:solidFill>
                        <a:schemeClr val="bg1">
                          <a:lumMod val="50000"/>
                        </a:schemeClr>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6191209" y="4394790"/>
                    <a:ext cx="321940" cy="461665"/>
                  </a:xfrm>
                  <a:prstGeom prst="rect">
                    <a:avLst/>
                  </a:prstGeom>
                  <a:blipFill>
                    <a:blip r:embed="rId10"/>
                    <a:stretch>
                      <a:fillRect t="-4000" r="-49057"/>
                    </a:stretch>
                  </a:blipFill>
                </p:spPr>
                <p:txBody>
                  <a:bodyPr/>
                  <a:lstStyle/>
                  <a:p>
                    <a:r>
                      <a:rPr lang="en-US">
                        <a:noFill/>
                      </a:rPr>
                      <a:t> </a:t>
                    </a:r>
                  </a:p>
                </p:txBody>
              </p:sp>
            </mc:Fallback>
          </mc:AlternateContent>
        </p:grpSp>
        <p:sp>
          <p:nvSpPr>
            <p:cNvPr id="7" name="TextBox 6"/>
            <p:cNvSpPr txBox="1"/>
            <p:nvPr/>
          </p:nvSpPr>
          <p:spPr>
            <a:xfrm>
              <a:off x="6768524" y="3550109"/>
              <a:ext cx="3210214" cy="707886"/>
            </a:xfrm>
            <a:prstGeom prst="rect">
              <a:avLst/>
            </a:prstGeom>
            <a:noFill/>
          </p:spPr>
          <p:txBody>
            <a:bodyPr wrap="square" rtlCol="0">
              <a:spAutoFit/>
            </a:bodyPr>
            <a:lstStyle/>
            <a:p>
              <a:pPr algn="ctr"/>
              <a:r>
                <a:rPr lang="en-US" sz="2000" b="1" dirty="0">
                  <a:solidFill>
                    <a:schemeClr val="bg1">
                      <a:lumMod val="50000"/>
                    </a:schemeClr>
                  </a:solidFill>
                </a:rPr>
                <a:t>Local Vertical Local Horizontal </a:t>
              </a:r>
            </a:p>
            <a:p>
              <a:pPr algn="ctr"/>
              <a:r>
                <a:rPr lang="en-US" sz="2000" b="1" dirty="0">
                  <a:solidFill>
                    <a:schemeClr val="bg1">
                      <a:lumMod val="50000"/>
                    </a:schemeClr>
                  </a:solidFill>
                </a:rPr>
                <a:t>Reference Frame</a:t>
              </a:r>
            </a:p>
          </p:txBody>
        </p:sp>
      </p:grpSp>
    </p:spTree>
    <p:extLst>
      <p:ext uri="{BB962C8B-B14F-4D97-AF65-F5344CB8AC3E}">
        <p14:creationId xmlns:p14="http://schemas.microsoft.com/office/powerpoint/2010/main" val="3580238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a:bodyPr>
              <a:lstStyle/>
              <a:p>
                <a14:m>
                  <m:oMath xmlns:m="http://schemas.openxmlformats.org/officeDocument/2006/math">
                    <m:r>
                      <a:rPr lang="en-US" i="1" smtClean="0"/>
                      <m:t> </m:t>
                    </m:r>
                    <m:acc>
                      <m:accPr>
                        <m:chr m:val="̇"/>
                        <m:ctrlPr>
                          <a:rPr lang="en-US" i="1"/>
                        </m:ctrlPr>
                      </m:accPr>
                      <m:e>
                        <m:r>
                          <a:rPr lang="en-US" i="1"/>
                          <m:t>𝑋</m:t>
                        </m:r>
                      </m:e>
                    </m:acc>
                    <m:r>
                      <a:rPr lang="en-US" i="1"/>
                      <m:t>=</m:t>
                    </m:r>
                    <m:r>
                      <a:rPr lang="en-US" i="1"/>
                      <m:t>𝑓</m:t>
                    </m:r>
                    <m:r>
                      <a:rPr lang="en-US" i="1"/>
                      <m:t>(</m:t>
                    </m:r>
                    <m:r>
                      <a:rPr lang="en-US" i="1"/>
                      <m:t>𝑋</m:t>
                    </m:r>
                    <m:r>
                      <a:rPr lang="en-US" i="1"/>
                      <m:t>)+</m:t>
                    </m:r>
                    <m:r>
                      <a:rPr lang="en-US" i="1"/>
                      <m:t>𝑈</m:t>
                    </m:r>
                    <m:r>
                      <a:rPr lang="en-US" i="1"/>
                      <m:t>+</m:t>
                    </m:r>
                    <m:r>
                      <a:rPr lang="en-US" i="1"/>
                      <m:t>𝐷</m:t>
                    </m:r>
                  </m:oMath>
                </a14:m>
                <a:endParaRPr lang="en-US" dirty="0"/>
              </a:p>
              <a:p>
                <a:pPr lvl="1"/>
                <a:r>
                  <a:rPr lang="en-US" dirty="0"/>
                  <a:t>where </a:t>
                </a:r>
                <a14:m>
                  <m:oMath xmlns:m="http://schemas.openxmlformats.org/officeDocument/2006/math">
                    <m:r>
                      <a:rPr lang="en-US" i="1"/>
                      <m:t>𝑓</m:t>
                    </m:r>
                    <m:d>
                      <m:dPr>
                        <m:ctrlPr>
                          <a:rPr lang="en-US" i="1"/>
                        </m:ctrlPr>
                      </m:dPr>
                      <m:e>
                        <m:r>
                          <a:rPr lang="en-US" i="1"/>
                          <m:t>𝑋</m:t>
                        </m:r>
                      </m:e>
                    </m:d>
                    <m:r>
                      <a:rPr lang="en-US" i="1"/>
                      <m:t>=</m:t>
                    </m:r>
                    <m:r>
                      <a:rPr lang="en-US" i="1"/>
                      <m:t>𝐴</m:t>
                    </m:r>
                    <m:r>
                      <a:rPr lang="en-US" b="0" i="1" smtClean="0">
                        <a:latin typeface="Cambria Math" panose="02040503050406030204" pitchFamily="18" charset="0"/>
                      </a:rPr>
                      <m:t>𝑋</m:t>
                    </m:r>
                    <m:r>
                      <a:rPr lang="en-US" i="1"/>
                      <m:t>∈</m:t>
                    </m:r>
                    <m:sSup>
                      <m:sSupPr>
                        <m:ctrlPr>
                          <a:rPr lang="en-US" i="1"/>
                        </m:ctrlPr>
                      </m:sSupPr>
                      <m:e>
                        <m:r>
                          <a:rPr lang="en-US" i="1"/>
                          <m:t>ℝ</m:t>
                        </m:r>
                      </m:e>
                      <m:sup>
                        <m:r>
                          <a:rPr lang="en-US" i="1"/>
                          <m:t>6×1</m:t>
                        </m:r>
                      </m:sup>
                    </m:sSup>
                  </m:oMath>
                </a14:m>
                <a:endParaRPr lang="en-US" dirty="0"/>
              </a:p>
              <a:p>
                <a:endParaRPr lang="en-US" i="1" dirty="0"/>
              </a:p>
              <a:p>
                <a14:m>
                  <m:oMath xmlns:m="http://schemas.openxmlformats.org/officeDocument/2006/math">
                    <m:r>
                      <a:rPr lang="en-US" i="1"/>
                      <m:t>𝐴</m:t>
                    </m:r>
                    <m:r>
                      <a:rPr lang="en-US" i="1"/>
                      <m:t>=</m:t>
                    </m:r>
                    <m:d>
                      <m:dPr>
                        <m:begChr m:val="["/>
                        <m:endChr m:val="]"/>
                        <m:ctrlPr>
                          <a:rPr lang="en-US" i="1"/>
                        </m:ctrlPr>
                      </m:dPr>
                      <m:e>
                        <m:m>
                          <m:mPr>
                            <m:mcs>
                              <m:mc>
                                <m:mcPr>
                                  <m:count m:val="6"/>
                                  <m:mcJc m:val="center"/>
                                </m:mcPr>
                              </m:mc>
                            </m:mcs>
                            <m:ctrlPr>
                              <a:rPr lang="en-US" i="1"/>
                            </m:ctrlPr>
                          </m:mPr>
                          <m:mr>
                            <m:e>
                              <m:r>
                                <a:rPr lang="en-US" i="1"/>
                                <m:t>0</m:t>
                              </m:r>
                            </m:e>
                            <m:e>
                              <m:r>
                                <a:rPr lang="en-US" i="1"/>
                                <m:t>0</m:t>
                              </m:r>
                            </m:e>
                            <m:e>
                              <m:r>
                                <a:rPr lang="en-US" i="1"/>
                                <m:t>0</m:t>
                              </m:r>
                            </m:e>
                            <m:e>
                              <m:r>
                                <a:rPr lang="en-US" i="1"/>
                                <m:t>1</m:t>
                              </m:r>
                            </m:e>
                            <m:e>
                              <m:r>
                                <a:rPr lang="en-US" i="1"/>
                                <m:t>0</m:t>
                              </m:r>
                            </m:e>
                            <m:e>
                              <m:r>
                                <a:rPr lang="en-US" i="1"/>
                                <m:t>0</m:t>
                              </m:r>
                            </m:e>
                          </m:mr>
                          <m:mr>
                            <m:e>
                              <m:r>
                                <a:rPr lang="en-US" i="1"/>
                                <m:t>0</m:t>
                              </m:r>
                            </m:e>
                            <m:e>
                              <m:r>
                                <a:rPr lang="en-US" i="1"/>
                                <m:t>0</m:t>
                              </m:r>
                            </m:e>
                            <m:e>
                              <m:r>
                                <a:rPr lang="en-US" i="1"/>
                                <m:t>0</m:t>
                              </m:r>
                            </m:e>
                            <m:e>
                              <m:r>
                                <a:rPr lang="en-US" i="1"/>
                                <m:t>0</m:t>
                              </m:r>
                            </m:e>
                            <m:e>
                              <m:r>
                                <a:rPr lang="en-US" i="1"/>
                                <m:t>1</m:t>
                              </m:r>
                            </m:e>
                            <m:e>
                              <m:r>
                                <a:rPr lang="en-US" i="1"/>
                                <m:t>0</m:t>
                              </m:r>
                            </m:e>
                          </m:mr>
                          <m:mr>
                            <m:e>
                              <m:r>
                                <a:rPr lang="en-US" i="1"/>
                                <m:t>0</m:t>
                              </m:r>
                            </m:e>
                            <m:e>
                              <m:r>
                                <a:rPr lang="en-US" i="1"/>
                                <m:t>0</m:t>
                              </m:r>
                            </m:e>
                            <m:e>
                              <m:r>
                                <a:rPr lang="en-US" i="1"/>
                                <m:t>0</m:t>
                              </m:r>
                            </m:e>
                            <m:e>
                              <m:r>
                                <a:rPr lang="en-US" i="1"/>
                                <m:t>0</m:t>
                              </m:r>
                            </m:e>
                            <m:e>
                              <m:r>
                                <a:rPr lang="en-US" i="1"/>
                                <m:t>0</m:t>
                              </m:r>
                            </m:e>
                            <m:e>
                              <m:r>
                                <a:rPr lang="en-US" i="1"/>
                                <m:t>1</m:t>
                              </m:r>
                            </m:e>
                          </m:mr>
                          <m:mr>
                            <m:e>
                              <m:r>
                                <a:rPr lang="en-US" i="1"/>
                                <m:t>3</m:t>
                              </m:r>
                              <m:sSup>
                                <m:sSupPr>
                                  <m:ctrlPr>
                                    <a:rPr lang="en-US" i="1"/>
                                  </m:ctrlPr>
                                </m:sSupPr>
                                <m:e>
                                  <m:r>
                                    <a:rPr lang="en-US" i="1"/>
                                    <m:t>𝑛</m:t>
                                  </m:r>
                                </m:e>
                                <m:sup>
                                  <m:r>
                                    <a:rPr lang="en-US" i="1"/>
                                    <m:t>2</m:t>
                                  </m:r>
                                </m:sup>
                              </m:sSup>
                            </m:e>
                            <m:e>
                              <m:r>
                                <a:rPr lang="en-US" i="1"/>
                                <m:t>0</m:t>
                              </m:r>
                            </m:e>
                            <m:e>
                              <m:r>
                                <a:rPr lang="en-US" i="1"/>
                                <m:t>0</m:t>
                              </m:r>
                            </m:e>
                            <m:e>
                              <m:r>
                                <a:rPr lang="en-US" i="1"/>
                                <m:t>0</m:t>
                              </m:r>
                            </m:e>
                            <m:e>
                              <m:r>
                                <a:rPr lang="en-US" i="1"/>
                                <m:t>2</m:t>
                              </m:r>
                              <m:r>
                                <a:rPr lang="en-US" i="1"/>
                                <m:t>𝑛</m:t>
                              </m:r>
                            </m:e>
                            <m:e>
                              <m:r>
                                <a:rPr lang="en-US" i="1"/>
                                <m:t>0</m:t>
                              </m:r>
                            </m:e>
                          </m:mr>
                          <m:mr>
                            <m:e>
                              <m:r>
                                <a:rPr lang="en-US" i="1"/>
                                <m:t>0</m:t>
                              </m:r>
                            </m:e>
                            <m:e>
                              <m:r>
                                <a:rPr lang="en-US" i="1"/>
                                <m:t>0</m:t>
                              </m:r>
                            </m:e>
                            <m:e>
                              <m:r>
                                <a:rPr lang="en-US" i="1"/>
                                <m:t>0</m:t>
                              </m:r>
                            </m:e>
                            <m:e>
                              <m:r>
                                <a:rPr lang="en-US" i="1"/>
                                <m:t>−2</m:t>
                              </m:r>
                              <m:r>
                                <a:rPr lang="en-US" i="1"/>
                                <m:t>𝑛</m:t>
                              </m:r>
                            </m:e>
                            <m:e>
                              <m:r>
                                <a:rPr lang="en-US" i="1"/>
                                <m:t>0</m:t>
                              </m:r>
                            </m:e>
                            <m:e>
                              <m:r>
                                <a:rPr lang="en-US" i="1"/>
                                <m:t>0</m:t>
                              </m:r>
                            </m:e>
                          </m:mr>
                          <m:mr>
                            <m:e>
                              <m:r>
                                <a:rPr lang="en-US" i="1"/>
                                <m:t>0</m:t>
                              </m:r>
                            </m:e>
                            <m:e>
                              <m:r>
                                <a:rPr lang="en-US" i="1"/>
                                <m:t>0</m:t>
                              </m:r>
                            </m:e>
                            <m:e>
                              <m:r>
                                <a:rPr lang="en-US" i="1"/>
                                <m:t>−</m:t>
                              </m:r>
                              <m:sSup>
                                <m:sSupPr>
                                  <m:ctrlPr>
                                    <a:rPr lang="en-US" i="1"/>
                                  </m:ctrlPr>
                                </m:sSupPr>
                                <m:e>
                                  <m:r>
                                    <a:rPr lang="en-US" i="1"/>
                                    <m:t>𝑛</m:t>
                                  </m:r>
                                </m:e>
                                <m:sup>
                                  <m:r>
                                    <a:rPr lang="en-US" i="1"/>
                                    <m:t>2</m:t>
                                  </m:r>
                                </m:sup>
                              </m:sSup>
                            </m:e>
                            <m:e>
                              <m:r>
                                <a:rPr lang="en-US" i="1"/>
                                <m:t>0</m:t>
                              </m:r>
                            </m:e>
                            <m:e>
                              <m:r>
                                <a:rPr lang="en-US" i="1"/>
                                <m:t>0</m:t>
                              </m:r>
                            </m:e>
                            <m:e>
                              <m:r>
                                <a:rPr lang="en-US" i="1"/>
                                <m:t>0</m:t>
                              </m:r>
                            </m:e>
                          </m:mr>
                        </m:m>
                      </m:e>
                    </m:d>
                    <m:r>
                      <a:rPr lang="en-US" i="1"/>
                      <m:t> </m:t>
                    </m:r>
                    <m:r>
                      <a:rPr lang="en-US" b="0" i="1" smtClean="0">
                        <a:latin typeface="Cambria Math" panose="02040503050406030204" pitchFamily="18" charset="0"/>
                      </a:rPr>
                      <m:t>  </m:t>
                    </m:r>
                    <m:r>
                      <a:rPr lang="en-US" i="1"/>
                      <m:t>    </m:t>
                    </m:r>
                    <m:r>
                      <a:rPr lang="en-US" i="1"/>
                      <m:t>𝑋</m:t>
                    </m:r>
                    <m:r>
                      <a:rPr lang="en-US" i="1"/>
                      <m:t>=</m:t>
                    </m:r>
                    <m:d>
                      <m:dPr>
                        <m:begChr m:val="["/>
                        <m:endChr m:val="]"/>
                        <m:ctrlPr>
                          <a:rPr lang="en-US" i="1"/>
                        </m:ctrlPr>
                      </m:dPr>
                      <m:e>
                        <m:m>
                          <m:mPr>
                            <m:mcs>
                              <m:mc>
                                <m:mcPr>
                                  <m:count m:val="1"/>
                                  <m:mcJc m:val="center"/>
                                </m:mcPr>
                              </m:mc>
                            </m:mcs>
                            <m:ctrlPr>
                              <a:rPr lang="en-US" i="1"/>
                            </m:ctrlPr>
                          </m:mPr>
                          <m:mr>
                            <m:e>
                              <m:r>
                                <a:rPr lang="en-US" i="1"/>
                                <m:t>𝑥</m:t>
                              </m:r>
                            </m:e>
                          </m:mr>
                          <m:mr>
                            <m:e>
                              <m:r>
                                <a:rPr lang="en-US" i="1"/>
                                <m:t>𝑦</m:t>
                              </m:r>
                            </m:e>
                          </m:mr>
                          <m:mr>
                            <m:e>
                              <m:r>
                                <a:rPr lang="en-US" i="1"/>
                                <m:t>𝑧</m:t>
                              </m:r>
                            </m:e>
                          </m:mr>
                          <m:mr>
                            <m:e>
                              <m:acc>
                                <m:accPr>
                                  <m:chr m:val="̇"/>
                                  <m:ctrlPr>
                                    <a:rPr lang="en-US" i="1"/>
                                  </m:ctrlPr>
                                </m:accPr>
                                <m:e>
                                  <m:r>
                                    <a:rPr lang="en-US" i="1"/>
                                    <m:t>𝑥</m:t>
                                  </m:r>
                                </m:e>
                              </m:acc>
                            </m:e>
                          </m:mr>
                          <m:mr>
                            <m:e>
                              <m:acc>
                                <m:accPr>
                                  <m:chr m:val="̇"/>
                                  <m:ctrlPr>
                                    <a:rPr lang="en-US" i="1"/>
                                  </m:ctrlPr>
                                </m:accPr>
                                <m:e>
                                  <m:r>
                                    <a:rPr lang="en-US" i="1"/>
                                    <m:t>𝑦</m:t>
                                  </m:r>
                                </m:e>
                              </m:acc>
                            </m:e>
                          </m:mr>
                          <m:mr>
                            <m:e>
                              <m:acc>
                                <m:accPr>
                                  <m:chr m:val="̇"/>
                                  <m:ctrlPr>
                                    <a:rPr lang="en-US" i="1"/>
                                  </m:ctrlPr>
                                </m:accPr>
                                <m:e>
                                  <m:r>
                                    <a:rPr lang="en-US" i="1"/>
                                    <m:t>𝑧</m:t>
                                  </m:r>
                                </m:e>
                              </m:acc>
                            </m:e>
                          </m:mr>
                        </m:m>
                      </m:e>
                    </m:d>
                    <m:r>
                      <a:rPr lang="en-US" b="0" i="1" smtClean="0">
                        <a:latin typeface="Cambria Math" panose="02040503050406030204" pitchFamily="18" charset="0"/>
                      </a:rPr>
                      <m:t>      </m:t>
                    </m:r>
                    <m:r>
                      <a:rPr lang="en-US" i="1"/>
                      <m:t>𝐷</m:t>
                    </m:r>
                    <m:r>
                      <a:rPr lang="en-US" i="1"/>
                      <m:t>=</m:t>
                    </m:r>
                    <m:d>
                      <m:dPr>
                        <m:begChr m:val="["/>
                        <m:endChr m:val="]"/>
                        <m:ctrlPr>
                          <a:rPr lang="en-US" i="1"/>
                        </m:ctrlPr>
                      </m:dPr>
                      <m:e>
                        <m:m>
                          <m:mPr>
                            <m:mcs>
                              <m:mc>
                                <m:mcPr>
                                  <m:count m:val="1"/>
                                  <m:mcJc m:val="center"/>
                                </m:mcPr>
                              </m:mc>
                            </m:mcs>
                            <m:ctrlPr>
                              <a:rPr lang="en-US" i="1"/>
                            </m:ctrlPr>
                          </m:mPr>
                          <m:mr>
                            <m:e>
                              <m:r>
                                <a:rPr lang="en-US" i="1"/>
                                <m:t>0</m:t>
                              </m:r>
                            </m:e>
                          </m:mr>
                          <m:mr>
                            <m:e>
                              <m:r>
                                <a:rPr lang="en-US" i="1"/>
                                <m:t>0</m:t>
                              </m:r>
                            </m:e>
                          </m:mr>
                          <m:mr>
                            <m:e>
                              <m:r>
                                <a:rPr lang="en-US" i="1"/>
                                <m:t>0</m:t>
                              </m:r>
                            </m:e>
                          </m:mr>
                          <m:mr>
                            <m:e>
                              <m:sSub>
                                <m:sSubPr>
                                  <m:ctrlPr>
                                    <a:rPr lang="en-US" i="1"/>
                                  </m:ctrlPr>
                                </m:sSubPr>
                                <m:e>
                                  <m:r>
                                    <a:rPr lang="en-US" i="1"/>
                                    <m:t>𝑑</m:t>
                                  </m:r>
                                </m:e>
                                <m:sub>
                                  <m:r>
                                    <a:rPr lang="en-US" i="1"/>
                                    <m:t>𝑥</m:t>
                                  </m:r>
                                </m:sub>
                              </m:sSub>
                            </m:e>
                          </m:mr>
                          <m:mr>
                            <m:e>
                              <m:sSub>
                                <m:sSubPr>
                                  <m:ctrlPr>
                                    <a:rPr lang="en-US" i="1"/>
                                  </m:ctrlPr>
                                </m:sSubPr>
                                <m:e>
                                  <m:r>
                                    <a:rPr lang="en-US" i="1"/>
                                    <m:t>𝑑</m:t>
                                  </m:r>
                                </m:e>
                                <m:sub>
                                  <m:r>
                                    <a:rPr lang="en-US" i="1"/>
                                    <m:t>𝑦</m:t>
                                  </m:r>
                                </m:sub>
                              </m:sSub>
                            </m:e>
                          </m:mr>
                          <m:mr>
                            <m:e>
                              <m:sSub>
                                <m:sSubPr>
                                  <m:ctrlPr>
                                    <a:rPr lang="en-US" i="1"/>
                                  </m:ctrlPr>
                                </m:sSubPr>
                                <m:e>
                                  <m:r>
                                    <a:rPr lang="en-US" i="1"/>
                                    <m:t>𝑑</m:t>
                                  </m:r>
                                </m:e>
                                <m:sub>
                                  <m:r>
                                    <a:rPr lang="en-US" i="1"/>
                                    <m:t>𝑧</m:t>
                                  </m:r>
                                </m:sub>
                              </m:sSub>
                            </m:e>
                          </m:mr>
                        </m:m>
                      </m:e>
                    </m:d>
                  </m:oMath>
                </a14:m>
                <a:r>
                  <a:rPr lang="en-US" dirty="0"/>
                  <a:t> 	.	</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50" t="-27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13</a:t>
            </a:fld>
            <a:endParaRPr lang="en-US"/>
          </a:p>
        </p:txBody>
      </p:sp>
    </p:spTree>
    <p:extLst>
      <p:ext uri="{BB962C8B-B14F-4D97-AF65-F5344CB8AC3E}">
        <p14:creationId xmlns:p14="http://schemas.microsoft.com/office/powerpoint/2010/main" val="13031885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Assumptions:</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𝑦</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𝑧</m:t>
                        </m:r>
                      </m:sub>
                    </m:sSub>
                  </m:oMath>
                </a14:m>
                <a:r>
                  <a:rPr lang="en-US" dirty="0"/>
                  <a:t> can be written as </a:t>
                </a:r>
                <a14:m>
                  <m:oMath xmlns:m="http://schemas.openxmlformats.org/officeDocument/2006/math">
                    <m:sSub>
                      <m:sSubPr>
                        <m:ctrlPr>
                          <a:rPr lang="en-US" i="1"/>
                        </m:ctrlPr>
                      </m:sSubPr>
                      <m:e>
                        <m:r>
                          <a:rPr lang="en-US" b="0" i="1" smtClean="0">
                            <a:latin typeface="Cambria Math" panose="02040503050406030204" pitchFamily="18" charset="0"/>
                          </a:rPr>
                          <m:t>𝑢</m:t>
                        </m:r>
                      </m:e>
                      <m:sub>
                        <m:r>
                          <a:rPr lang="en-US" i="1"/>
                          <m:t>𝑖</m:t>
                        </m:r>
                      </m:sub>
                    </m:sSub>
                    <m:r>
                      <a:rPr lang="en-US" i="1"/>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sSub>
                      <m:sSubPr>
                        <m:ctrlPr>
                          <a:rPr lang="en-US" i="1"/>
                        </m:ctrlPr>
                      </m:sSubPr>
                      <m:e>
                        <m:r>
                          <a:rPr lang="en-US" b="0" i="1" smtClean="0">
                            <a:latin typeface="Cambria Math" panose="02040503050406030204" pitchFamily="18" charset="0"/>
                          </a:rPr>
                          <m:t>𝑢</m:t>
                        </m:r>
                      </m:e>
                      <m:sub>
                        <m:r>
                          <a:rPr lang="en-US" i="1"/>
                          <m:t>𝑖</m:t>
                        </m:r>
                        <m:r>
                          <a:rPr lang="en-US" i="1"/>
                          <m:t>0</m:t>
                        </m:r>
                      </m:sub>
                    </m:sSub>
                    <m:r>
                      <a:rPr lang="en-US" i="1"/>
                      <m:t>+</m:t>
                    </m:r>
                    <m:r>
                      <a:rPr lang="en-US" i="1"/>
                      <m:t>𝛿</m:t>
                    </m:r>
                    <m:sSub>
                      <m:sSubPr>
                        <m:ctrlPr>
                          <a:rPr lang="en-US" i="1"/>
                        </m:ctrlPr>
                      </m:sSubPr>
                      <m:e>
                        <m:r>
                          <a:rPr lang="en-US" b="0" i="1" smtClean="0">
                            <a:latin typeface="Cambria Math" panose="02040503050406030204" pitchFamily="18" charset="0"/>
                          </a:rPr>
                          <m:t>𝑢</m:t>
                        </m:r>
                      </m:e>
                      <m:sub>
                        <m:r>
                          <a:rPr lang="en-US" i="1"/>
                          <m:t>𝑖</m:t>
                        </m:r>
                      </m:sub>
                    </m:sSub>
                  </m:oMath>
                </a14:m>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r>
                          <a:rPr lang="en-US" b="0" i="1" smtClean="0">
                            <a:latin typeface="Cambria Math" panose="02040503050406030204" pitchFamily="18" charset="0"/>
                          </a:rPr>
                          <m:t>0</m:t>
                        </m:r>
                      </m:sub>
                    </m:sSub>
                  </m:oMath>
                </a14:m>
                <a:r>
                  <a:rPr lang="en-US" dirty="0"/>
                  <a:t> are commanded control inputs,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a14:m>
                <a:r>
                  <a:rPr lang="en-US" dirty="0"/>
                  <a:t> are multiplicative control errors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m:t>
                    </m:r>
                  </m:oMath>
                </a14:m>
                <a:r>
                  <a:rPr lang="en-US" dirty="0"/>
                  <a:t>, and </a:t>
                </a:r>
                <a14:m>
                  <m:oMath xmlns:m="http://schemas.openxmlformats.org/officeDocument/2006/math">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 have known upper bound less than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r>
                          <a:rPr lang="en-US" b="0" i="1" smtClean="0">
                            <a:latin typeface="Cambria Math" panose="02040503050406030204" pitchFamily="18" charset="0"/>
                          </a:rPr>
                          <m:t>0</m:t>
                        </m:r>
                      </m:sub>
                    </m:sSub>
                  </m:oMath>
                </a14:m>
                <a:endParaRPr lang="en-US" dirty="0"/>
              </a:p>
              <a:p>
                <a:pPr lvl="1"/>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𝑦</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𝑧</m:t>
                        </m:r>
                      </m:sub>
                    </m:sSub>
                  </m:oMath>
                </a14:m>
                <a:r>
                  <a:rPr lang="en-US" dirty="0"/>
                  <a:t> have known upper bounds</a:t>
                </a:r>
              </a:p>
              <a:p>
                <a:pPr lvl="1"/>
                <a:endParaRPr lang="en-US" dirty="0"/>
              </a:p>
              <a:p>
                <a:pPr lvl="1"/>
                <a14:m>
                  <m:oMath xmlns:m="http://schemas.openxmlformats.org/officeDocument/2006/math">
                    <m:r>
                      <a:rPr lang="en-US" b="0" i="1" dirty="0" smtClean="0">
                        <a:latin typeface="Cambria Math" panose="02040503050406030204" pitchFamily="18" charset="0"/>
                      </a:rPr>
                      <m:t>𝑓</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e>
                    </m:d>
                  </m:oMath>
                </a14:m>
                <a:r>
                  <a:rPr lang="en-US" dirty="0"/>
                  <a:t> </a:t>
                </a:r>
                <a:r>
                  <a:rPr lang="en-US" dirty="0"/>
                  <a:t>can be written as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𝑓</m:t>
                        </m:r>
                      </m:e>
                      <m:sub>
                        <m:r>
                          <a:rPr lang="en-US" i="1">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i="1">
                        <a:latin typeface="Cambria Math" panose="02040503050406030204" pitchFamily="18" charset="0"/>
                      </a:rPr>
                      <m:t>𝛿</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r>
                  <a:rPr lang="en-US" dirty="0"/>
                  <a:t> 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m:t>
                    </m:r>
                  </m:oMath>
                </a14:m>
                <a:r>
                  <a:rPr lang="en-US" dirty="0"/>
                  <a:t> is the known nominal vector and </a:t>
                </a:r>
                <a14:m>
                  <m:oMath xmlns:m="http://schemas.openxmlformats.org/officeDocument/2006/math">
                    <m:r>
                      <a:rPr lang="en-US" i="1">
                        <a:latin typeface="Cambria Math" panose="02040503050406030204" pitchFamily="18" charset="0"/>
                      </a:rPr>
                      <m:t>𝛿</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oMath>
                </a14:m>
                <a:r>
                  <a:rPr lang="en-US" dirty="0"/>
                  <a:t> has a known upper bound less than </a:t>
                </a:r>
                <a14:m>
                  <m:oMath xmlns:m="http://schemas.openxmlformats.org/officeDocument/2006/math">
                    <m:acc>
                      <m:accPr>
                        <m:chr m:val="̅"/>
                        <m:ctrlPr>
                          <a:rPr lang="en-US" b="0" i="1" dirty="0" smtClean="0">
                            <a:latin typeface="Cambria Math" panose="02040503050406030204" pitchFamily="18" charset="0"/>
                          </a:rPr>
                        </m:ctrlPr>
                      </m:accPr>
                      <m:e>
                        <m:r>
                          <a:rPr lang="en-US" i="1" dirty="0">
                            <a:latin typeface="Cambria Math" panose="02040503050406030204" pitchFamily="18" charset="0"/>
                          </a:rPr>
                          <m:t>𝛿</m:t>
                        </m:r>
                        <m:r>
                          <a:rPr lang="en-US" b="0" i="1" dirty="0" smtClean="0">
                            <a:latin typeface="Cambria Math" panose="02040503050406030204" pitchFamily="18" charset="0"/>
                          </a:rPr>
                          <m:t>𝑓</m:t>
                        </m:r>
                      </m:e>
                    </m:acc>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𝑋</m:t>
                        </m:r>
                      </m:e>
                    </m:d>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794" t="-2751" r="-22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14</a:t>
            </a:fld>
            <a:endParaRPr lang="en-US"/>
          </a:p>
        </p:txBody>
      </p:sp>
    </p:spTree>
    <p:extLst>
      <p:ext uri="{BB962C8B-B14F-4D97-AF65-F5344CB8AC3E}">
        <p14:creationId xmlns:p14="http://schemas.microsoft.com/office/powerpoint/2010/main" val="456476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 to Formation Flying</a:t>
            </a:r>
          </a:p>
          <a:p>
            <a:r>
              <a:rPr lang="en-US" dirty="0"/>
              <a:t>Introduction to Sliding Mode Control</a:t>
            </a:r>
          </a:p>
          <a:p>
            <a:r>
              <a:rPr lang="en-US" dirty="0"/>
              <a:t>Objective of Project</a:t>
            </a:r>
          </a:p>
          <a:p>
            <a:r>
              <a:rPr lang="en-US" dirty="0"/>
              <a:t>Dynamics Model</a:t>
            </a:r>
          </a:p>
          <a:p>
            <a:r>
              <a:rPr lang="en-US" dirty="0">
                <a:solidFill>
                  <a:schemeClr val="accent1"/>
                </a:solidFill>
              </a:rPr>
              <a:t>Classical Sliding Surface</a:t>
            </a:r>
          </a:p>
          <a:p>
            <a:r>
              <a:rPr lang="en-US" dirty="0"/>
              <a:t>Alternative Sliding Surfaces</a:t>
            </a:r>
          </a:p>
          <a:p>
            <a:r>
              <a:rPr lang="en-US" dirty="0"/>
              <a:t>Nonsingular Terminal Sliding Surface</a:t>
            </a:r>
          </a:p>
          <a:p>
            <a:r>
              <a:rPr lang="en-US" dirty="0"/>
              <a:t>Simulations</a:t>
            </a:r>
          </a:p>
          <a:p>
            <a:r>
              <a:rPr lang="en-US" dirty="0"/>
              <a:t>Conclusions</a:t>
            </a:r>
          </a:p>
          <a:p>
            <a:r>
              <a:rPr lang="en-US" dirty="0"/>
              <a:t>Experiment</a:t>
            </a:r>
          </a:p>
        </p:txBody>
      </p:sp>
      <p:sp>
        <p:nvSpPr>
          <p:cNvPr id="4" name="Slide Number Placeholder 3"/>
          <p:cNvSpPr>
            <a:spLocks noGrp="1"/>
          </p:cNvSpPr>
          <p:nvPr>
            <p:ph type="sldNum" sz="quarter" idx="12"/>
          </p:nvPr>
        </p:nvSpPr>
        <p:spPr/>
        <p:txBody>
          <a:bodyPr/>
          <a:lstStyle/>
          <a:p>
            <a:fld id="{80DB475F-BAFD-4EEF-9F00-B5C183201CD7}" type="slidenum">
              <a:rPr lang="en-US" smtClean="0"/>
              <a:t>15</a:t>
            </a:fld>
            <a:endParaRPr lang="en-US"/>
          </a:p>
        </p:txBody>
      </p:sp>
    </p:spTree>
    <p:extLst>
      <p:ext uri="{BB962C8B-B14F-4D97-AF65-F5344CB8AC3E}">
        <p14:creationId xmlns:p14="http://schemas.microsoft.com/office/powerpoint/2010/main" val="3051862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6656" y="2011680"/>
                <a:ext cx="10753725" cy="4160520"/>
              </a:xfrm>
            </p:spPr>
            <p:txBody>
              <a:bodyPr>
                <a:normAutofit fontScale="92500" lnSpcReduction="10000"/>
              </a:bodyPr>
              <a:lstStyle/>
              <a:p>
                <a:r>
                  <a:rPr lang="en-US" dirty="0"/>
                  <a:t>Sliding variable:</a:t>
                </a:r>
              </a:p>
              <a:p>
                <a:pPr marL="0" indent="0">
                  <a:buNone/>
                </a:pPr>
                <a:endParaRPr lang="en-US" dirty="0"/>
              </a:p>
              <a:p>
                <a:pPr marL="0" indent="0">
                  <a:buNone/>
                </a:pPr>
                <a:endParaRPr lang="en-US" dirty="0"/>
              </a:p>
              <a:p>
                <a:r>
                  <a:rPr lang="en-US" dirty="0"/>
                  <a:t>Time derivative of </a:t>
                </a:r>
                <a14:m>
                  <m:oMath xmlns:m="http://schemas.openxmlformats.org/officeDocument/2006/math">
                    <m:r>
                      <a:rPr lang="en-US" b="0" i="1" smtClean="0">
                        <a:latin typeface="Cambria Math" panose="02040503050406030204" pitchFamily="18" charset="0"/>
                      </a:rPr>
                      <m:t>𝜎</m:t>
                    </m:r>
                  </m:oMath>
                </a14:m>
                <a:r>
                  <a:rPr lang="en-US" dirty="0"/>
                  <a:t>:</a:t>
                </a:r>
                <a:endParaRPr lang="en-US" dirty="0"/>
              </a:p>
              <a:p>
                <a:endParaRPr lang="en-US" dirty="0"/>
              </a:p>
              <a:p>
                <a:endParaRPr lang="en-US" dirty="0"/>
              </a:p>
              <a:p>
                <a:pPr/>
                <a:r>
                  <a:rPr lang="en-US" dirty="0"/>
                  <a:t>Where </a:t>
                </a:r>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𝑟𝑒𝑓</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r>
                      <a:rPr lang="en-US" i="1">
                        <a:latin typeface="Cambria Math" panose="02040503050406030204" pitchFamily="18" charset="0"/>
                      </a:rPr>
                      <m:t>𝑥</m:t>
                    </m:r>
                  </m:oMath>
                </a14:m>
                <a:endParaRPr lang="en-US" dirty="0"/>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𝑟𝑒𝑓</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a:p>
                <a:pPr lvl="1"/>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𝑟𝑒𝑓</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6656" y="2011680"/>
                <a:ext cx="10753725" cy="4160520"/>
              </a:xfrm>
              <a:blipFill>
                <a:blip r:embed="rId3"/>
                <a:stretch>
                  <a:fillRect t="-27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p:cNvSpPr/>
              <p:nvPr/>
            </p:nvSpPr>
            <p:spPr>
              <a:xfrm>
                <a:off x="2624518" y="2434593"/>
                <a:ext cx="6858000" cy="64008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1" algn="ctr"/>
                <a14:m>
                  <m:oMath xmlns:m="http://schemas.openxmlformats.org/officeDocument/2006/math">
                    <m:sSub>
                      <m:sSubPr>
                        <m:ctrlPr>
                          <a:rPr lang="en-US" sz="2800" b="0" i="1" smtClean="0">
                            <a:latin typeface="Cambria Math" panose="02040503050406030204" pitchFamily="18" charset="0"/>
                            <a:cs typeface="Arial" pitchFamily="34" charset="0"/>
                          </a:rPr>
                        </m:ctrlPr>
                      </m:sSubPr>
                      <m:e>
                        <m:r>
                          <a:rPr lang="en-US" sz="2800" i="1" smtClean="0">
                            <a:latin typeface="Cambria Math" panose="02040503050406030204" pitchFamily="18" charset="0"/>
                            <a:cs typeface="Arial" pitchFamily="34" charset="0"/>
                          </a:rPr>
                          <m:t>𝜎</m:t>
                        </m:r>
                      </m:e>
                      <m:sub>
                        <m:r>
                          <a:rPr lang="en-US" sz="2800" b="0" i="1" smtClean="0">
                            <a:latin typeface="Cambria Math" panose="02040503050406030204" pitchFamily="18" charset="0"/>
                            <a:cs typeface="Arial" pitchFamily="34" charset="0"/>
                          </a:rPr>
                          <m:t>𝑥</m:t>
                        </m:r>
                      </m:sub>
                    </m:sSub>
                    <m:r>
                      <a:rPr lang="en-US" sz="2800" i="1">
                        <a:latin typeface="Cambria Math" panose="02040503050406030204" pitchFamily="18" charset="0"/>
                        <a:cs typeface="Arial" pitchFamily="34" charset="0"/>
                      </a:rPr>
                      <m:t>=</m:t>
                    </m:r>
                    <m:sSub>
                      <m:sSubPr>
                        <m:ctrlPr>
                          <a:rPr lang="en-US" sz="2800" b="0" i="1" smtClean="0">
                            <a:latin typeface="Cambria Math" panose="02040503050406030204" pitchFamily="18" charset="0"/>
                            <a:cs typeface="Arial" pitchFamily="34" charset="0"/>
                          </a:rPr>
                        </m:ctrlPr>
                      </m:sSubPr>
                      <m:e>
                        <m:acc>
                          <m:accPr>
                            <m:chr m:val="̇"/>
                            <m:ctrlPr>
                              <a:rPr lang="en-US" sz="2800" b="0" i="1" smtClean="0">
                                <a:latin typeface="Cambria Math" panose="02040503050406030204" pitchFamily="18" charset="0"/>
                                <a:cs typeface="Arial" pitchFamily="34" charset="0"/>
                              </a:rPr>
                            </m:ctrlPr>
                          </m:accPr>
                          <m:e>
                            <m:r>
                              <a:rPr lang="en-US" sz="2800" b="0" i="1" smtClean="0">
                                <a:latin typeface="Cambria Math" panose="02040503050406030204" pitchFamily="18" charset="0"/>
                                <a:cs typeface="Arial" pitchFamily="34" charset="0"/>
                              </a:rPr>
                              <m:t>𝜀</m:t>
                            </m:r>
                          </m:e>
                        </m:acc>
                      </m:e>
                      <m:sub>
                        <m:r>
                          <a:rPr lang="en-US" sz="2800" b="0" i="1" smtClean="0">
                            <a:latin typeface="Cambria Math" panose="02040503050406030204" pitchFamily="18" charset="0"/>
                            <a:cs typeface="Arial" pitchFamily="34" charset="0"/>
                          </a:rPr>
                          <m:t>𝑥</m:t>
                        </m:r>
                      </m:sub>
                    </m:sSub>
                    <m:r>
                      <a:rPr lang="en-US" sz="2800" i="1">
                        <a:latin typeface="Cambria Math" panose="02040503050406030204" pitchFamily="18" charset="0"/>
                      </a:rPr>
                      <m:t>+</m:t>
                    </m:r>
                    <m:r>
                      <a:rPr lang="en-US" sz="2800" i="1">
                        <a:latin typeface="Cambria Math" panose="02040503050406030204" pitchFamily="18" charset="0"/>
                      </a:rPr>
                      <m:t>𝛼</m:t>
                    </m:r>
                    <m:sSub>
                      <m:sSubPr>
                        <m:ctrlPr>
                          <a:rPr lang="en-US" sz="2800" i="1">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a14:m>
                <a:r>
                  <a:rPr lang="en-US" sz="2800" dirty="0"/>
                  <a:t>, where </a:t>
                </a:r>
                <a14:m>
                  <m:oMath xmlns:m="http://schemas.openxmlformats.org/officeDocument/2006/math">
                    <m:r>
                      <a:rPr lang="en-US" sz="2800" i="1">
                        <a:latin typeface="Cambria Math" panose="02040503050406030204" pitchFamily="18" charset="0"/>
                      </a:rPr>
                      <m:t>𝛼</m:t>
                    </m:r>
                    <m:r>
                      <a:rPr lang="en-US" sz="2800" i="1">
                        <a:latin typeface="Cambria Math" panose="02040503050406030204" pitchFamily="18" charset="0"/>
                      </a:rPr>
                      <m:t>&gt;0</m:t>
                    </m:r>
                  </m:oMath>
                </a14:m>
                <a:endParaRPr lang="en-US" sz="2800" dirty="0"/>
              </a:p>
            </p:txBody>
          </p:sp>
        </mc:Choice>
        <mc:Fallback>
          <p:sp>
            <p:nvSpPr>
              <p:cNvPr id="4" name="Rectangle: Rounded Corners 3"/>
              <p:cNvSpPr>
                <a:spLocks noRot="1" noChangeAspect="1" noMove="1" noResize="1" noEditPoints="1" noAdjustHandles="1" noChangeArrowheads="1" noChangeShapeType="1" noTextEdit="1"/>
              </p:cNvSpPr>
              <p:nvPr/>
            </p:nvSpPr>
            <p:spPr>
              <a:xfrm>
                <a:off x="2624518" y="2434593"/>
                <a:ext cx="6858000" cy="640080"/>
              </a:xfrm>
              <a:prstGeom prst="roundRect">
                <a:avLst/>
              </a:prstGeom>
              <a:blipFill>
                <a:blip r:embed="rId4"/>
                <a:stretch>
                  <a:fillRect b="-16822"/>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p:cNvSpPr/>
              <p:nvPr/>
            </p:nvSpPr>
            <p:spPr>
              <a:xfrm>
                <a:off x="2624518" y="3697031"/>
                <a:ext cx="6858000" cy="640080"/>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i="1" smtClean="0">
                                  <a:latin typeface="Cambria Math" panose="02040503050406030204" pitchFamily="18" charset="0"/>
                                </a:rPr>
                              </m:ctrlPr>
                            </m:accPr>
                            <m:e>
                              <m:r>
                                <a:rPr lang="en-US" sz="2800" i="1">
                                  <a:latin typeface="Cambria Math" panose="02040503050406030204" pitchFamily="18" charset="0"/>
                                </a:rPr>
                                <m:t>𝜎</m:t>
                              </m:r>
                            </m:e>
                          </m:acc>
                        </m:e>
                        <m:sub>
                          <m:r>
                            <a:rPr lang="en-US" sz="2800" b="0" i="1" smtClean="0">
                              <a:latin typeface="Cambria Math" panose="02040503050406030204" pitchFamily="18" charset="0"/>
                            </a:rPr>
                            <m:t>𝑥</m:t>
                          </m:r>
                        </m:sub>
                      </m:sSub>
                      <m:r>
                        <a:rPr lang="en-US" sz="2800" b="1" i="1" dirty="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dirty="0" smtClean="0">
                                  <a:latin typeface="Cambria Math" panose="02040503050406030204" pitchFamily="18" charset="0"/>
                                </a:rPr>
                              </m:ctrlPr>
                            </m:accPr>
                            <m:e>
                              <m:r>
                                <a:rPr lang="en-US" sz="2800" b="0" i="1" dirty="0" smtClean="0">
                                  <a:latin typeface="Cambria Math" panose="02040503050406030204" pitchFamily="18" charset="0"/>
                                </a:rPr>
                                <m:t>𝜀</m:t>
                              </m:r>
                            </m:e>
                          </m:acc>
                        </m:e>
                        <m:sub>
                          <m:r>
                            <a:rPr lang="en-US" sz="2800" b="0" i="1" smtClean="0">
                              <a:latin typeface="Cambria Math" panose="02040503050406030204" pitchFamily="18" charset="0"/>
                            </a:rPr>
                            <m:t>𝑥</m:t>
                          </m:r>
                        </m:sub>
                      </m:sSub>
                      <m:r>
                        <a:rPr lang="en-US" sz="2800" i="1" dirty="0">
                          <a:latin typeface="Cambria Math" panose="02040503050406030204" pitchFamily="18" charset="0"/>
                        </a:rPr>
                        <m:t>+</m:t>
                      </m:r>
                      <m:r>
                        <a:rPr lang="en-US" sz="2800" i="1" dirty="0">
                          <a:latin typeface="Cambria Math" panose="02040503050406030204" pitchFamily="18" charset="0"/>
                        </a:rPr>
                        <m:t>𝛼</m:t>
                      </m:r>
                      <m:sSub>
                        <m:sSubPr>
                          <m:ctrlPr>
                            <a:rPr lang="en-US" sz="2800" i="1" dirty="0">
                              <a:latin typeface="Cambria Math" panose="02040503050406030204" pitchFamily="18" charset="0"/>
                            </a:rPr>
                          </m:ctrlPr>
                        </m:sSubPr>
                        <m:e>
                          <m:acc>
                            <m:accPr>
                              <m:chr m:val="̇"/>
                              <m:ctrlPr>
                                <a:rPr lang="en-US" sz="2800" b="0" i="1" dirty="0" smtClean="0">
                                  <a:latin typeface="Cambria Math" panose="02040503050406030204" pitchFamily="18" charset="0"/>
                                </a:rPr>
                              </m:ctrlPr>
                            </m:accPr>
                            <m:e>
                              <m:r>
                                <a:rPr lang="en-US" sz="2800" b="0" i="1" dirty="0" smtClean="0">
                                  <a:latin typeface="Cambria Math" panose="02040503050406030204" pitchFamily="18" charset="0"/>
                                </a:rPr>
                                <m:t>𝜀</m:t>
                              </m:r>
                            </m:e>
                          </m:acc>
                        </m:e>
                        <m:sub>
                          <m:r>
                            <a:rPr lang="en-US" sz="2800" b="0" i="1" dirty="0" smtClean="0">
                              <a:latin typeface="Cambria Math" panose="02040503050406030204" pitchFamily="18" charset="0"/>
                            </a:rPr>
                            <m:t>𝑥</m:t>
                          </m:r>
                        </m:sub>
                      </m:sSub>
                    </m:oMath>
                  </m:oMathPara>
                </a14:m>
                <a:endParaRPr lang="en-US" dirty="0"/>
              </a:p>
            </p:txBody>
          </p:sp>
        </mc:Choice>
        <mc:Fallback>
          <p:sp>
            <p:nvSpPr>
              <p:cNvPr id="5" name="Rectangle: Rounded Corners 4"/>
              <p:cNvSpPr>
                <a:spLocks noRot="1" noChangeAspect="1" noMove="1" noResize="1" noEditPoints="1" noAdjustHandles="1" noChangeArrowheads="1" noChangeShapeType="1" noTextEdit="1"/>
              </p:cNvSpPr>
              <p:nvPr/>
            </p:nvSpPr>
            <p:spPr>
              <a:xfrm>
                <a:off x="2624518" y="3697031"/>
                <a:ext cx="6858000" cy="640080"/>
              </a:xfrm>
              <a:prstGeom prst="roundRect">
                <a:avLst/>
              </a:prstGeom>
              <a:blipFill>
                <a:blip r:embed="rId5"/>
                <a:stretch>
                  <a:fillRect/>
                </a:stretch>
              </a:blipFill>
              <a:ln/>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0DB475F-BAFD-4EEF-9F00-B5C183201CD7}" type="slidenum">
              <a:rPr lang="en-US" smtClean="0"/>
              <a:t>16</a:t>
            </a:fld>
            <a:endParaRPr lang="en-US"/>
          </a:p>
        </p:txBody>
      </p:sp>
    </p:spTree>
    <p:extLst>
      <p:ext uri="{BB962C8B-B14F-4D97-AF65-F5344CB8AC3E}">
        <p14:creationId xmlns:p14="http://schemas.microsoft.com/office/powerpoint/2010/main" val="36389908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Assumptions:</a:t>
                </a:r>
              </a:p>
              <a:p>
                <a:r>
                  <a:rPr lang="en-US" dirty="0"/>
                  <a:t>Desired trajectory and its first and second derivatives are bounded by known positive constants </a:t>
                </a:r>
                <a14:m>
                  <m:oMath xmlns:m="http://schemas.openxmlformats.org/officeDocument/2006/math">
                    <m:d>
                      <m:dPr>
                        <m:ctrlPr>
                          <a:rPr lang="en-US" i="1"/>
                        </m:ctrlPr>
                      </m:dPr>
                      <m:e>
                        <m:sSub>
                          <m:sSubPr>
                            <m:ctrlPr>
                              <a:rPr lang="en-US" i="1"/>
                            </m:ctrlPr>
                          </m:sSubPr>
                          <m:e>
                            <m:r>
                              <a:rPr lang="en-US" i="1"/>
                              <m:t>𝑥</m:t>
                            </m:r>
                          </m:e>
                          <m:sub>
                            <m:r>
                              <a:rPr lang="en-US" i="1"/>
                              <m:t>𝑟𝑒𝑓</m:t>
                            </m:r>
                          </m:sub>
                        </m:sSub>
                        <m:r>
                          <a:rPr lang="en-US" i="1"/>
                          <m:t>,</m:t>
                        </m:r>
                        <m:sSub>
                          <m:sSubPr>
                            <m:ctrlPr>
                              <a:rPr lang="en-US" i="1"/>
                            </m:ctrlPr>
                          </m:sSubPr>
                          <m:e>
                            <m:acc>
                              <m:accPr>
                                <m:chr m:val="̇"/>
                                <m:ctrlPr>
                                  <a:rPr lang="en-US" i="1"/>
                                </m:ctrlPr>
                              </m:accPr>
                              <m:e>
                                <m:r>
                                  <a:rPr lang="en-US" i="1"/>
                                  <m:t>𝑥</m:t>
                                </m:r>
                              </m:e>
                            </m:acc>
                          </m:e>
                          <m:sub>
                            <m:r>
                              <a:rPr lang="en-US" i="1"/>
                              <m:t>𝑟𝑒𝑓</m:t>
                            </m:r>
                          </m:sub>
                        </m:sSub>
                        <m:r>
                          <a:rPr lang="en-US" i="1"/>
                          <m:t>, </m:t>
                        </m:r>
                        <m:sSub>
                          <m:sSubPr>
                            <m:ctrlPr>
                              <a:rPr lang="en-US" i="1"/>
                            </m:ctrlPr>
                          </m:sSubPr>
                          <m:e>
                            <m:acc>
                              <m:accPr>
                                <m:chr m:val="̈"/>
                                <m:ctrlPr>
                                  <a:rPr lang="en-US" i="1"/>
                                </m:ctrlPr>
                              </m:accPr>
                              <m:e>
                                <m:r>
                                  <a:rPr lang="en-US" i="1"/>
                                  <m:t>𝑥</m:t>
                                </m:r>
                              </m:e>
                            </m:acc>
                          </m:e>
                          <m:sub>
                            <m:r>
                              <a:rPr lang="en-US" i="1"/>
                              <m:t>𝑟𝑒𝑓</m:t>
                            </m:r>
                          </m:sub>
                        </m:sSub>
                      </m:e>
                    </m:d>
                    <m:r>
                      <a:rPr lang="en-US" i="1"/>
                      <m:t>&lt;(</m:t>
                    </m:r>
                    <m:sSub>
                      <m:sSubPr>
                        <m:ctrlPr>
                          <a:rPr lang="en-US" i="1"/>
                        </m:ctrlPr>
                      </m:sSubPr>
                      <m:e>
                        <m:acc>
                          <m:accPr>
                            <m:chr m:val="̅"/>
                            <m:ctrlPr>
                              <a:rPr lang="en-US" i="1"/>
                            </m:ctrlPr>
                          </m:accPr>
                          <m:e>
                            <m:r>
                              <a:rPr lang="en-US" i="1"/>
                              <m:t>𝑥</m:t>
                            </m:r>
                          </m:e>
                        </m:acc>
                      </m:e>
                      <m:sub>
                        <m:r>
                          <a:rPr lang="en-US" i="1"/>
                          <m:t>𝑟𝑒𝑓</m:t>
                        </m:r>
                      </m:sub>
                    </m:sSub>
                  </m:oMath>
                </a14:m>
                <a:r>
                  <a:rPr lang="en-US" dirty="0"/>
                  <a:t>,</a:t>
                </a:r>
                <a14:m>
                  <m:oMath xmlns:m="http://schemas.openxmlformats.org/officeDocument/2006/math">
                    <m:r>
                      <a:rPr lang="en-US" i="1"/>
                      <m:t> </m:t>
                    </m:r>
                    <m:sSub>
                      <m:sSubPr>
                        <m:ctrlPr>
                          <a:rPr lang="en-US" i="1"/>
                        </m:ctrlPr>
                      </m:sSubPr>
                      <m:e>
                        <m:acc>
                          <m:accPr>
                            <m:chr m:val="̅"/>
                            <m:ctrlPr>
                              <a:rPr lang="en-US" i="1"/>
                            </m:ctrlPr>
                          </m:accPr>
                          <m:e>
                            <m:acc>
                              <m:accPr>
                                <m:chr m:val="̇"/>
                                <m:ctrlPr>
                                  <a:rPr lang="en-US" i="1"/>
                                </m:ctrlPr>
                              </m:accPr>
                              <m:e>
                                <m:r>
                                  <a:rPr lang="en-US" i="1"/>
                                  <m:t>𝑥</m:t>
                                </m:r>
                              </m:e>
                            </m:acc>
                          </m:e>
                        </m:acc>
                      </m:e>
                      <m:sub>
                        <m:r>
                          <a:rPr lang="en-US" i="1"/>
                          <m:t>𝑟𝑒𝑓</m:t>
                        </m:r>
                      </m:sub>
                    </m:sSub>
                    <m:r>
                      <a:rPr lang="en-US" i="1"/>
                      <m:t>, </m:t>
                    </m:r>
                    <m:sSub>
                      <m:sSubPr>
                        <m:ctrlPr>
                          <a:rPr lang="en-US" i="1"/>
                        </m:ctrlPr>
                      </m:sSubPr>
                      <m:e>
                        <m:acc>
                          <m:accPr>
                            <m:chr m:val="̅"/>
                            <m:ctrlPr>
                              <a:rPr lang="en-US" i="1"/>
                            </m:ctrlPr>
                          </m:accPr>
                          <m:e>
                            <m:acc>
                              <m:accPr>
                                <m:chr m:val="̈"/>
                                <m:ctrlPr>
                                  <a:rPr lang="en-US" i="1"/>
                                </m:ctrlPr>
                              </m:accPr>
                              <m:e>
                                <m:r>
                                  <a:rPr lang="en-US" i="1"/>
                                  <m:t>𝑥</m:t>
                                </m:r>
                              </m:e>
                            </m:acc>
                          </m:e>
                        </m:acc>
                      </m:e>
                      <m:sub>
                        <m:r>
                          <a:rPr lang="en-US" i="1"/>
                          <m:t>𝑟𝑒𝑓</m:t>
                        </m:r>
                      </m:sub>
                    </m:sSub>
                    <m:r>
                      <a:rPr lang="en-US" b="0" i="1" smtClean="0">
                        <a:latin typeface="Cambria Math" panose="02040503050406030204" pitchFamily="18" charset="0"/>
                      </a:rPr>
                      <m:t>)</m:t>
                    </m:r>
                  </m:oMath>
                </a14:m>
                <a:endParaRPr lang="en-US" i="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751" r="-39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17</a:t>
            </a:fld>
            <a:endParaRPr lang="en-US"/>
          </a:p>
        </p:txBody>
      </p:sp>
    </p:spTree>
    <p:extLst>
      <p:ext uri="{BB962C8B-B14F-4D97-AF65-F5344CB8AC3E}">
        <p14:creationId xmlns:p14="http://schemas.microsoft.com/office/powerpoint/2010/main" val="2045205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910372" y="2011680"/>
                <a:ext cx="4520009" cy="3766185"/>
              </a:xfrm>
            </p:spPr>
            <p:txBody>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i="1">
                            <a:latin typeface="Cambria Math" panose="02040503050406030204" pitchFamily="18" charset="0"/>
                            <a:cs typeface="Arial" pitchFamily="34" charset="0"/>
                          </a:rPr>
                        </m:ctrlPr>
                      </m:sSubPr>
                      <m:e>
                        <m:acc>
                          <m:accPr>
                            <m:chr m:val="̇"/>
                            <m:ctrlPr>
                              <a:rPr lang="en-US" i="1">
                                <a:latin typeface="Cambria Math" panose="02040503050406030204" pitchFamily="18" charset="0"/>
                                <a:cs typeface="Arial" pitchFamily="34" charset="0"/>
                              </a:rPr>
                            </m:ctrlPr>
                          </m:accPr>
                          <m:e>
                            <m:r>
                              <a:rPr lang="en-US" i="1">
                                <a:latin typeface="Cambria Math" panose="02040503050406030204" pitchFamily="18" charset="0"/>
                                <a:cs typeface="Arial" pitchFamily="34" charset="0"/>
                              </a:rPr>
                              <m:t>𝜀</m:t>
                            </m:r>
                          </m:e>
                        </m:acc>
                      </m:e>
                      <m:sub>
                        <m:r>
                          <a:rPr lang="en-US" i="1">
                            <a:latin typeface="Cambria Math" panose="02040503050406030204" pitchFamily="18" charset="0"/>
                            <a:cs typeface="Arial" pitchFamily="34" charset="0"/>
                          </a:rPr>
                          <m:t>𝑥</m:t>
                        </m:r>
                      </m:sub>
                    </m:sSub>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𝑥</m:t>
                        </m:r>
                      </m:sub>
                    </m:sSub>
                    <m:r>
                      <a:rPr lang="en-US" b="0" i="1" smtClean="0">
                        <a:latin typeface="Cambria Math" panose="02040503050406030204" pitchFamily="18" charset="0"/>
                      </a:rPr>
                      <m:t>=0</m:t>
                    </m:r>
                  </m:oMath>
                </a14:m>
                <a:endParaRPr lang="en-US" b="0" dirty="0"/>
              </a:p>
              <a:p>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b="0" i="1" smtClean="0">
                        <a:latin typeface="Cambria Math" panose="02040503050406030204" pitchFamily="18" charset="0"/>
                      </a:rPr>
                      <m:t>𝛼</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𝑥</m:t>
                        </m:r>
                      </m:sub>
                    </m:sSub>
                  </m:oMath>
                </a14:m>
                <a:endParaRPr lang="en-US" dirty="0"/>
              </a:p>
              <a:p>
                <a:r>
                  <a:rPr lang="en-US" dirty="0"/>
                  <a:t>Solution: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𝑥</m:t>
                        </m:r>
                      </m:sub>
                    </m:sSub>
                    <m:r>
                      <a:rPr lang="en-US" b="0" i="1" smtClean="0">
                        <a:latin typeface="Cambria Math" panose="02040503050406030204" pitchFamily="18" charset="0"/>
                      </a:rPr>
                      <m:t>=</m:t>
                    </m:r>
                    <m:r>
                      <a:rPr lang="en-US" b="0" i="1" smtClean="0">
                        <a:latin typeface="Cambria Math" panose="02040503050406030204" pitchFamily="18" charset="0"/>
                      </a:rPr>
                      <m:t>𝐶</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𝑡</m:t>
                        </m:r>
                      </m:sup>
                    </m:sSup>
                  </m:oMath>
                </a14:m>
                <a:endParaRPr lang="en-US" dirty="0"/>
              </a:p>
              <a:p>
                <a:endParaRPr lang="en-US" dirty="0"/>
              </a:p>
              <a:p>
                <a:r>
                  <a:rPr lang="en-US" dirty="0"/>
                  <a:t>When dynamics slide on surface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m:t>
                        </m:r>
                      </m:sub>
                    </m:sSub>
                    <m:r>
                      <a:rPr lang="en-US" b="0" i="1" smtClean="0">
                        <a:latin typeface="Cambria Math" panose="02040503050406030204" pitchFamily="18" charset="0"/>
                      </a:rPr>
                      <m:t>=0</m:t>
                    </m:r>
                  </m:oMath>
                </a14:m>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𝑥</m:t>
                        </m:r>
                      </m:sub>
                    </m:sSub>
                    <m:r>
                      <a:rPr lang="en-US" b="0" i="1" smtClean="0">
                        <a:latin typeface="Cambria Math" panose="02040503050406030204" pitchFamily="18" charset="0"/>
                      </a:rPr>
                      <m:t>→0</m:t>
                    </m:r>
                  </m:oMath>
                </a14:m>
                <a:r>
                  <a:rPr lang="en-US" dirty="0"/>
                  <a:t> exponentially</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910372" y="2011680"/>
                <a:ext cx="4520009" cy="3766185"/>
              </a:xfrm>
              <a:blipFill>
                <a:blip r:embed="rId2"/>
                <a:stretch>
                  <a:fillRect l="-135" t="-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18</a:t>
            </a:fld>
            <a:endParaRPr lang="en-US"/>
          </a:p>
        </p:txBody>
      </p:sp>
      <p:grpSp>
        <p:nvGrpSpPr>
          <p:cNvPr id="5" name="Group 4"/>
          <p:cNvGrpSpPr>
            <a:grpSpLocks noChangeAspect="1"/>
          </p:cNvGrpSpPr>
          <p:nvPr/>
        </p:nvGrpSpPr>
        <p:grpSpPr>
          <a:xfrm>
            <a:off x="677788" y="1647330"/>
            <a:ext cx="6085445" cy="4494566"/>
            <a:chOff x="18098732" y="5593469"/>
            <a:chExt cx="6131990" cy="4528942"/>
          </a:xfrm>
        </p:grpSpPr>
        <p:sp>
          <p:nvSpPr>
            <p:cNvPr id="6" name="Rectangle 5"/>
            <p:cNvSpPr/>
            <p:nvPr/>
          </p:nvSpPr>
          <p:spPr>
            <a:xfrm>
              <a:off x="18098732" y="5925143"/>
              <a:ext cx="6131990" cy="3843297"/>
            </a:xfrm>
            <a:prstGeom prst="rect">
              <a:avLst/>
            </a:prstGeom>
            <a:ln>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 name="Group 6"/>
            <p:cNvGrpSpPr/>
            <p:nvPr/>
          </p:nvGrpSpPr>
          <p:grpSpPr>
            <a:xfrm>
              <a:off x="18123530" y="5593469"/>
              <a:ext cx="5562924" cy="4528942"/>
              <a:chOff x="18317949" y="5772726"/>
              <a:chExt cx="5562924" cy="4528942"/>
            </a:xfrm>
          </p:grpSpPr>
          <p:grpSp>
            <p:nvGrpSpPr>
              <p:cNvPr id="8" name="Group 7"/>
              <p:cNvGrpSpPr>
                <a:grpSpLocks noChangeAspect="1"/>
              </p:cNvGrpSpPr>
              <p:nvPr/>
            </p:nvGrpSpPr>
            <p:grpSpPr>
              <a:xfrm>
                <a:off x="19126199" y="5772726"/>
                <a:ext cx="4227015" cy="4528942"/>
                <a:chOff x="4555546" y="2121299"/>
                <a:chExt cx="2560320" cy="2743200"/>
              </a:xfrm>
            </p:grpSpPr>
            <p:cxnSp>
              <p:nvCxnSpPr>
                <p:cNvPr id="12" name="Straight Connector 11"/>
                <p:cNvCxnSpPr/>
                <p:nvPr/>
              </p:nvCxnSpPr>
              <p:spPr>
                <a:xfrm rot="2700000">
                  <a:off x="4507561" y="3492899"/>
                  <a:ext cx="2743200" cy="0"/>
                </a:xfrm>
                <a:prstGeom prst="line">
                  <a:avLst/>
                </a:prstGeom>
                <a:ln w="2857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55546" y="2523031"/>
                  <a:ext cx="2560320" cy="1850186"/>
                  <a:chOff x="59746" y="465631"/>
                  <a:chExt cx="2560320" cy="1850186"/>
                </a:xfrm>
              </p:grpSpPr>
              <p:cxnSp>
                <p:nvCxnSpPr>
                  <p:cNvPr id="17" name="Straight Connector 16"/>
                  <p:cNvCxnSpPr/>
                  <p:nvPr/>
                </p:nvCxnSpPr>
                <p:spPr>
                  <a:xfrm>
                    <a:off x="59746" y="1353710"/>
                    <a:ext cx="2560320"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09585" y="465631"/>
                    <a:ext cx="0" cy="1850186"/>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9" name="TextBox 8"/>
                  <p:cNvSpPr txBox="1"/>
                  <p:nvPr/>
                </p:nvSpPr>
                <p:spPr>
                  <a:xfrm>
                    <a:off x="23275214" y="7585272"/>
                    <a:ext cx="605659" cy="5272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9" name="TextBox 8"/>
                  <p:cNvSpPr txBox="1">
                    <a:spLocks noRot="1" noChangeAspect="1" noMove="1" noResize="1" noEditPoints="1" noAdjustHandles="1" noChangeArrowheads="1" noChangeShapeType="1" noTextEdit="1"/>
                  </p:cNvSpPr>
                  <p:nvPr/>
                </p:nvSpPr>
                <p:spPr>
                  <a:xfrm>
                    <a:off x="23275214" y="7585272"/>
                    <a:ext cx="605659" cy="5272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21130448" y="6249904"/>
                    <a:ext cx="605659" cy="5272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Sub>
                        </m:oMath>
                      </m:oMathPara>
                    </a14:m>
                    <a:endParaRPr lang="en-US" sz="2800" dirty="0"/>
                  </a:p>
                </p:txBody>
              </p:sp>
            </mc:Choice>
            <mc:Fallback>
              <p:sp>
                <p:nvSpPr>
                  <p:cNvPr id="10" name="TextBox 9"/>
                  <p:cNvSpPr txBox="1">
                    <a:spLocks noRot="1" noChangeAspect="1" noMove="1" noResize="1" noEditPoints="1" noAdjustHandles="1" noChangeArrowheads="1" noChangeShapeType="1" noTextEdit="1"/>
                  </p:cNvSpPr>
                  <p:nvPr/>
                </p:nvSpPr>
                <p:spPr>
                  <a:xfrm>
                    <a:off x="21130448" y="6249904"/>
                    <a:ext cx="605659" cy="52722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8317949" y="6769816"/>
                    <a:ext cx="2200527" cy="5272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𝜎</m:t>
                              </m:r>
                            </m:e>
                            <m:sub>
                              <m:r>
                                <a:rPr lang="en-US" sz="2800" b="0" i="1" smtClean="0">
                                  <a:solidFill>
                                    <a:schemeClr val="accent1"/>
                                  </a:solidFill>
                                  <a:latin typeface="Cambria Math" panose="02040503050406030204" pitchFamily="18" charset="0"/>
                                </a:rPr>
                                <m:t>𝑥</m:t>
                              </m:r>
                            </m:sub>
                          </m:sSub>
                          <m:r>
                            <a:rPr lang="en-US" sz="2800" b="0" i="1" smtClean="0">
                              <a:solidFill>
                                <a:schemeClr val="accent1"/>
                              </a:solidFill>
                              <a:latin typeface="Cambria Math" panose="02040503050406030204" pitchFamily="18" charset="0"/>
                            </a:rPr>
                            <m:t>=0</m:t>
                          </m:r>
                        </m:oMath>
                      </m:oMathPara>
                    </a14:m>
                    <a:endParaRPr lang="en-US" sz="2800" dirty="0">
                      <a:solidFill>
                        <a:schemeClr val="accent1"/>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18317949" y="6769816"/>
                    <a:ext cx="2200527" cy="527222"/>
                  </a:xfrm>
                  <a:prstGeom prst="rect">
                    <a:avLst/>
                  </a:prstGeom>
                  <a:blipFill>
                    <a:blip r:embed="rId5"/>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22750401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910372" y="2011680"/>
                <a:ext cx="4520009" cy="3766185"/>
              </a:xfrm>
            </p:spPr>
            <p:txBody>
              <a:bodyPr/>
              <a:lstStyle/>
              <a:p>
                <a:r>
                  <a:rPr lang="en-US" dirty="0"/>
                  <a:t>To guarantee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and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oMath>
                </a14:m>
                <a:r>
                  <a:rPr lang="en-US" dirty="0"/>
                  <a:t> to zero,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m:t>
                        </m:r>
                      </m:sub>
                    </m:sSub>
                    <m:r>
                      <a:rPr lang="en-US" b="0" i="1" smtClean="0">
                        <a:latin typeface="Cambria Math" panose="02040503050406030204" pitchFamily="18" charset="0"/>
                      </a:rPr>
                      <m:t>→0</m:t>
                    </m:r>
                  </m:oMath>
                </a14:m>
                <a:r>
                  <a:rPr lang="en-US" dirty="0"/>
                  <a:t> and remain at 0</a:t>
                </a:r>
              </a:p>
              <a:p>
                <a:r>
                  <a:rPr lang="en-US" dirty="0"/>
                  <a:t>When </a:t>
                </a:r>
                <a14:m>
                  <m:oMath xmlns:m="http://schemas.openxmlformats.org/officeDocument/2006/math">
                    <m:sSub>
                      <m:sSubPr>
                        <m:ctrlPr>
                          <a:rPr lang="en-US" i="1"/>
                        </m:ctrlPr>
                      </m:sSubPr>
                      <m:e>
                        <m:r>
                          <a:rPr lang="en-US" i="1"/>
                          <m:t>𝜎</m:t>
                        </m:r>
                      </m:e>
                      <m:sub>
                        <m:r>
                          <a:rPr lang="en-US" i="1"/>
                          <m:t>𝑥</m:t>
                        </m:r>
                      </m:sub>
                    </m:sSub>
                    <m:r>
                      <a:rPr lang="en-US" i="1"/>
                      <m:t>&gt;0, </m:t>
                    </m:r>
                    <m:sSub>
                      <m:sSubPr>
                        <m:ctrlPr>
                          <a:rPr lang="en-US" b="0" i="1" smtClean="0">
                            <a:latin typeface="Cambria Math" panose="02040503050406030204" pitchFamily="18" charset="0"/>
                          </a:rPr>
                        </m:ctrlPr>
                      </m:sSubPr>
                      <m:e>
                        <m:acc>
                          <m:accPr>
                            <m:chr m:val="̇"/>
                            <m:ctrlPr>
                              <a:rPr lang="en-US" i="1"/>
                            </m:ctrlPr>
                          </m:accPr>
                          <m:e>
                            <m:r>
                              <a:rPr lang="en-US" b="0" i="1" smtClean="0">
                                <a:latin typeface="Cambria Math" panose="02040503050406030204" pitchFamily="18" charset="0"/>
                              </a:rPr>
                              <m:t>𝜎</m:t>
                            </m:r>
                          </m:e>
                        </m:acc>
                      </m:e>
                      <m:sub>
                        <m:r>
                          <a:rPr lang="en-US" b="0" i="1" smtClean="0">
                            <a:latin typeface="Cambria Math" panose="02040503050406030204" pitchFamily="18" charset="0"/>
                          </a:rPr>
                          <m:t>𝑥</m:t>
                        </m:r>
                      </m:sub>
                    </m:sSub>
                    <m:r>
                      <a:rPr lang="en-US" i="1"/>
                      <m:t>&lt;0</m:t>
                    </m:r>
                  </m:oMath>
                </a14:m>
                <a:endParaRPr lang="en-US" dirty="0"/>
              </a:p>
              <a:p>
                <a:r>
                  <a:rPr lang="en-US" dirty="0"/>
                  <a:t>When </a:t>
                </a:r>
                <a14:m>
                  <m:oMath xmlns:m="http://schemas.openxmlformats.org/officeDocument/2006/math">
                    <m:sSub>
                      <m:sSubPr>
                        <m:ctrlPr>
                          <a:rPr lang="en-US" i="1"/>
                        </m:ctrlPr>
                      </m:sSubPr>
                      <m:e>
                        <m:r>
                          <a:rPr lang="en-US" i="1"/>
                          <m:t>𝜎</m:t>
                        </m:r>
                      </m:e>
                      <m:sub>
                        <m:r>
                          <a:rPr lang="en-US" i="1"/>
                          <m:t>𝑥</m:t>
                        </m:r>
                      </m:sub>
                    </m:sSub>
                    <m:r>
                      <a:rPr lang="en-US" i="1"/>
                      <m:t>&lt;0, </m:t>
                    </m:r>
                    <m:sSub>
                      <m:sSubPr>
                        <m:ctrlPr>
                          <a:rPr lang="en-US" b="0" i="1" smtClean="0">
                            <a:latin typeface="Cambria Math" panose="02040503050406030204" pitchFamily="18" charset="0"/>
                          </a:rPr>
                        </m:ctrlPr>
                      </m:sSubPr>
                      <m:e>
                        <m:acc>
                          <m:accPr>
                            <m:chr m:val="̇"/>
                            <m:ctrlPr>
                              <a:rPr lang="en-US" i="1"/>
                            </m:ctrlPr>
                          </m:accPr>
                          <m:e>
                            <m:r>
                              <a:rPr lang="en-US" b="0" i="1" smtClean="0">
                                <a:latin typeface="Cambria Math" panose="02040503050406030204" pitchFamily="18" charset="0"/>
                              </a:rPr>
                              <m:t>𝜎</m:t>
                            </m:r>
                          </m:e>
                        </m:acc>
                      </m:e>
                      <m:sub>
                        <m:r>
                          <a:rPr lang="en-US" b="0" i="1" smtClean="0">
                            <a:latin typeface="Cambria Math" panose="02040503050406030204" pitchFamily="18" charset="0"/>
                          </a:rPr>
                          <m:t>𝑥</m:t>
                        </m:r>
                      </m:sub>
                    </m:sSub>
                    <m:r>
                      <a:rPr lang="en-US" i="1"/>
                      <m:t>&gt;0</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910372" y="2011680"/>
                <a:ext cx="4520009" cy="3766185"/>
              </a:xfrm>
              <a:blipFill>
                <a:blip r:embed="rId2"/>
                <a:stretch>
                  <a:fillRect l="-135" t="-27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19</a:t>
            </a:fld>
            <a:endParaRPr lang="en-US"/>
          </a:p>
        </p:txBody>
      </p:sp>
      <p:grpSp>
        <p:nvGrpSpPr>
          <p:cNvPr id="5" name="Group 4"/>
          <p:cNvGrpSpPr>
            <a:grpSpLocks noChangeAspect="1"/>
          </p:cNvGrpSpPr>
          <p:nvPr/>
        </p:nvGrpSpPr>
        <p:grpSpPr>
          <a:xfrm>
            <a:off x="677788" y="1647330"/>
            <a:ext cx="6085445" cy="4494566"/>
            <a:chOff x="18098732" y="5593469"/>
            <a:chExt cx="6131990" cy="4528942"/>
          </a:xfrm>
        </p:grpSpPr>
        <p:sp>
          <p:nvSpPr>
            <p:cNvPr id="6" name="Rectangle 5"/>
            <p:cNvSpPr/>
            <p:nvPr/>
          </p:nvSpPr>
          <p:spPr>
            <a:xfrm>
              <a:off x="18098732" y="5925143"/>
              <a:ext cx="6131990" cy="3843297"/>
            </a:xfrm>
            <a:prstGeom prst="rect">
              <a:avLst/>
            </a:prstGeom>
            <a:ln>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 name="Group 6"/>
            <p:cNvGrpSpPr/>
            <p:nvPr/>
          </p:nvGrpSpPr>
          <p:grpSpPr>
            <a:xfrm>
              <a:off x="18123530" y="5593469"/>
              <a:ext cx="5562924" cy="4528942"/>
              <a:chOff x="18317949" y="5772726"/>
              <a:chExt cx="5562924" cy="4528942"/>
            </a:xfrm>
          </p:grpSpPr>
          <p:grpSp>
            <p:nvGrpSpPr>
              <p:cNvPr id="8" name="Group 7"/>
              <p:cNvGrpSpPr>
                <a:grpSpLocks noChangeAspect="1"/>
              </p:cNvGrpSpPr>
              <p:nvPr/>
            </p:nvGrpSpPr>
            <p:grpSpPr>
              <a:xfrm>
                <a:off x="19126199" y="5772726"/>
                <a:ext cx="4227015" cy="4528942"/>
                <a:chOff x="4555546" y="2121299"/>
                <a:chExt cx="2560320" cy="2743200"/>
              </a:xfrm>
            </p:grpSpPr>
            <p:cxnSp>
              <p:nvCxnSpPr>
                <p:cNvPr id="12" name="Straight Connector 11"/>
                <p:cNvCxnSpPr/>
                <p:nvPr/>
              </p:nvCxnSpPr>
              <p:spPr>
                <a:xfrm rot="2700000">
                  <a:off x="4507561" y="3492899"/>
                  <a:ext cx="2743200" cy="0"/>
                </a:xfrm>
                <a:prstGeom prst="line">
                  <a:avLst/>
                </a:prstGeom>
                <a:ln w="2857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55546" y="2523031"/>
                  <a:ext cx="2560320" cy="1850186"/>
                  <a:chOff x="59746" y="465631"/>
                  <a:chExt cx="2560320" cy="1850186"/>
                </a:xfrm>
              </p:grpSpPr>
              <p:cxnSp>
                <p:nvCxnSpPr>
                  <p:cNvPr id="14" name="Straight Connector 13"/>
                  <p:cNvCxnSpPr/>
                  <p:nvPr/>
                </p:nvCxnSpPr>
                <p:spPr>
                  <a:xfrm>
                    <a:off x="59746" y="1353710"/>
                    <a:ext cx="2560320"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309585" y="465631"/>
                    <a:ext cx="0" cy="1850186"/>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mc:Choice xmlns:a14="http://schemas.microsoft.com/office/drawing/2010/main" Requires="a14">
              <p:sp>
                <p:nvSpPr>
                  <p:cNvPr id="9" name="TextBox 8"/>
                  <p:cNvSpPr txBox="1"/>
                  <p:nvPr/>
                </p:nvSpPr>
                <p:spPr>
                  <a:xfrm>
                    <a:off x="23275214" y="7585272"/>
                    <a:ext cx="605659" cy="5272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9" name="TextBox 8"/>
                  <p:cNvSpPr txBox="1">
                    <a:spLocks noRot="1" noChangeAspect="1" noMove="1" noResize="1" noEditPoints="1" noAdjustHandles="1" noChangeArrowheads="1" noChangeShapeType="1" noTextEdit="1"/>
                  </p:cNvSpPr>
                  <p:nvPr/>
                </p:nvSpPr>
                <p:spPr>
                  <a:xfrm>
                    <a:off x="23275214" y="7585272"/>
                    <a:ext cx="605659" cy="5272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21130448" y="6249904"/>
                    <a:ext cx="605659" cy="5272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Sub>
                        </m:oMath>
                      </m:oMathPara>
                    </a14:m>
                    <a:endParaRPr lang="en-US" sz="2800" dirty="0"/>
                  </a:p>
                </p:txBody>
              </p:sp>
            </mc:Choice>
            <mc:Fallback>
              <p:sp>
                <p:nvSpPr>
                  <p:cNvPr id="10" name="TextBox 9"/>
                  <p:cNvSpPr txBox="1">
                    <a:spLocks noRot="1" noChangeAspect="1" noMove="1" noResize="1" noEditPoints="1" noAdjustHandles="1" noChangeArrowheads="1" noChangeShapeType="1" noTextEdit="1"/>
                  </p:cNvSpPr>
                  <p:nvPr/>
                </p:nvSpPr>
                <p:spPr>
                  <a:xfrm>
                    <a:off x="21130448" y="6249904"/>
                    <a:ext cx="605659" cy="52722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8317949" y="6769816"/>
                    <a:ext cx="2200527" cy="5272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𝜎</m:t>
                              </m:r>
                            </m:e>
                            <m:sub>
                              <m:r>
                                <a:rPr lang="en-US" sz="2800" b="0" i="1" smtClean="0">
                                  <a:solidFill>
                                    <a:schemeClr val="accent1"/>
                                  </a:solidFill>
                                  <a:latin typeface="Cambria Math" panose="02040503050406030204" pitchFamily="18" charset="0"/>
                                </a:rPr>
                                <m:t>𝑥</m:t>
                              </m:r>
                            </m:sub>
                          </m:sSub>
                          <m:r>
                            <a:rPr lang="en-US" sz="2800" b="0" i="1" smtClean="0">
                              <a:solidFill>
                                <a:schemeClr val="accent1"/>
                              </a:solidFill>
                              <a:latin typeface="Cambria Math" panose="02040503050406030204" pitchFamily="18" charset="0"/>
                            </a:rPr>
                            <m:t>=0</m:t>
                          </m:r>
                        </m:oMath>
                      </m:oMathPara>
                    </a14:m>
                    <a:endParaRPr lang="en-US" sz="2800" dirty="0">
                      <a:solidFill>
                        <a:schemeClr val="accent1"/>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18317949" y="6769816"/>
                    <a:ext cx="2200527" cy="527222"/>
                  </a:xfrm>
                  <a:prstGeom prst="rect">
                    <a:avLst/>
                  </a:prstGeom>
                  <a:blipFill>
                    <a:blip r:embed="rId5"/>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858858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 to Formation Flying</a:t>
            </a:r>
          </a:p>
          <a:p>
            <a:r>
              <a:rPr lang="en-US" dirty="0"/>
              <a:t>Introduction to Sliding Mode Control</a:t>
            </a:r>
          </a:p>
          <a:p>
            <a:r>
              <a:rPr lang="en-US" dirty="0"/>
              <a:t>Objective of Project</a:t>
            </a:r>
          </a:p>
          <a:p>
            <a:r>
              <a:rPr lang="en-US" dirty="0"/>
              <a:t>Dynamics Model</a:t>
            </a:r>
          </a:p>
          <a:p>
            <a:r>
              <a:rPr lang="en-US" dirty="0"/>
              <a:t>Classical Sliding Surface</a:t>
            </a:r>
          </a:p>
          <a:p>
            <a:r>
              <a:rPr lang="en-US" dirty="0"/>
              <a:t>Alternative Sliding Surfaces</a:t>
            </a:r>
          </a:p>
          <a:p>
            <a:r>
              <a:rPr lang="en-US" dirty="0"/>
              <a:t>Nonsingular Terminal Sliding Surface</a:t>
            </a:r>
          </a:p>
          <a:p>
            <a:r>
              <a:rPr lang="en-US" dirty="0"/>
              <a:t>Simulations</a:t>
            </a:r>
          </a:p>
          <a:p>
            <a:r>
              <a:rPr lang="en-US" dirty="0"/>
              <a:t>Conclusions</a:t>
            </a:r>
          </a:p>
          <a:p>
            <a:r>
              <a:rPr lang="en-US" dirty="0"/>
              <a:t>Experiment</a:t>
            </a:r>
          </a:p>
        </p:txBody>
      </p:sp>
      <p:sp>
        <p:nvSpPr>
          <p:cNvPr id="4" name="Slide Number Placeholder 3"/>
          <p:cNvSpPr>
            <a:spLocks noGrp="1"/>
          </p:cNvSpPr>
          <p:nvPr>
            <p:ph type="sldNum" sz="quarter" idx="12"/>
          </p:nvPr>
        </p:nvSpPr>
        <p:spPr/>
        <p:txBody>
          <a:bodyPr/>
          <a:lstStyle/>
          <a:p>
            <a:fld id="{80DB475F-BAFD-4EEF-9F00-B5C183201CD7}" type="slidenum">
              <a:rPr lang="en-US" smtClean="0"/>
              <a:t>2</a:t>
            </a:fld>
            <a:endParaRPr lang="en-US"/>
          </a:p>
        </p:txBody>
      </p:sp>
    </p:spTree>
    <p:extLst>
      <p:ext uri="{BB962C8B-B14F-4D97-AF65-F5344CB8AC3E}">
        <p14:creationId xmlns:p14="http://schemas.microsoft.com/office/powerpoint/2010/main" val="17241150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76656" y="2011680"/>
                <a:ext cx="10753725" cy="4084320"/>
              </a:xfrm>
            </p:spPr>
            <p:txBody>
              <a:bodyPr>
                <a:normAutofit fontScale="85000" lnSpcReduction="20000"/>
              </a:bodyPr>
              <a:lstStyle/>
              <a:p>
                <a:r>
                  <a:rPr lang="en-US" dirty="0"/>
                  <a:t>First control choice:</a:t>
                </a:r>
              </a:p>
              <a:p>
                <a:endParaRPr lang="en-US" dirty="0"/>
              </a:p>
              <a:p>
                <a:endParaRPr lang="en-US" dirty="0"/>
              </a:p>
              <a:p>
                <a:endParaRPr lang="en-US" dirty="0"/>
              </a:p>
              <a:p>
                <a:r>
                  <a:rPr lang="en-US" dirty="0"/>
                  <a:t>Again, </a:t>
                </a:r>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r>
                      <a:rPr lang="en-US" i="1">
                        <a:latin typeface="Cambria Math" panose="02040503050406030204" pitchFamily="18" charset="0"/>
                      </a:rPr>
                      <m:t>𝐴𝑋</m:t>
                    </m:r>
                  </m:oMath>
                </a14:m>
                <a:endParaRPr lang="en-US" dirty="0"/>
              </a:p>
              <a:p>
                <a:endParaRPr lang="en-US" dirty="0"/>
              </a:p>
              <a:p>
                <a:pPr lvl="1"/>
                <a:r>
                  <a:rPr lang="en-US" dirty="0"/>
                  <a:t>Where </a:t>
                </a:r>
                <a14:m>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6"/>
                                  <m:mcJc m:val="center"/>
                                </m:mcPr>
                              </m:mc>
                            </m:mcs>
                            <m:ctrlPr>
                              <a:rPr lang="en-US" i="1">
                                <a:latin typeface="Cambria Math" panose="02040503050406030204" pitchFamily="18" charset="0"/>
                              </a:rPr>
                            </m:ctrlPr>
                          </m:mP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1</m:t>
                              </m:r>
                            </m:e>
                          </m:mr>
                          <m:mr>
                            <m:e>
                              <m:r>
                                <a:rPr lang="en-US" i="1">
                                  <a:latin typeface="Cambria Math" panose="02040503050406030204" pitchFamily="18" charset="0"/>
                                </a:rPr>
                                <m:t>3</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2</m:t>
                              </m:r>
                              <m:r>
                                <a:rPr lang="en-US" i="1">
                                  <a:latin typeface="Cambria Math" panose="02040503050406030204" pitchFamily="18" charset="0"/>
                                </a:rPr>
                                <m:t>𝑛</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−2</m:t>
                              </m:r>
                              <m:r>
                                <a:rPr lang="en-US" i="1">
                                  <a:latin typeface="Cambria Math" panose="02040503050406030204" pitchFamily="18" charset="0"/>
                                </a:rPr>
                                <m:t>𝑛</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r>
                                    <a:rPr lang="en-US" i="1">
                                      <a:latin typeface="Cambria Math" panose="02040503050406030204" pitchFamily="18" charset="0"/>
                                    </a:rPr>
                                    <m:t>2</m:t>
                                  </m:r>
                                </m:sup>
                              </m:sSup>
                            </m:e>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
                      </m:e>
                    </m:d>
                    <m:r>
                      <a:rPr lang="en-US" i="1">
                        <a:latin typeface="Cambria Math" panose="02040503050406030204" pitchFamily="18" charset="0"/>
                      </a:rPr>
                      <m:t> </m:t>
                    </m:r>
                    <m:r>
                      <a:rPr lang="en-US" b="0" i="1" smtClean="0">
                        <a:latin typeface="Cambria Math" panose="02040503050406030204" pitchFamily="18" charset="0"/>
                      </a:rPr>
                      <m:t>,</m:t>
                    </m:r>
                    <m:r>
                      <a:rPr lang="en-US" i="1">
                        <a:latin typeface="Cambria Math" panose="02040503050406030204" pitchFamily="18" charset="0"/>
                      </a:rPr>
                      <m:t>   </m:t>
                    </m:r>
                    <m:r>
                      <a:rPr lang="en-US" i="1">
                        <a:latin typeface="Cambria Math" panose="02040503050406030204" pitchFamily="18" charset="0"/>
                      </a:rPr>
                      <m:t>𝑋</m:t>
                    </m:r>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a:rPr lang="en-US" i="1">
                                  <a:latin typeface="Cambria Math" panose="02040503050406030204" pitchFamily="18" charset="0"/>
                                </a:rPr>
                                <m:t>𝑥</m:t>
                              </m:r>
                            </m:e>
                          </m:mr>
                          <m:mr>
                            <m:e>
                              <m:r>
                                <a:rPr lang="en-US" i="1">
                                  <a:latin typeface="Cambria Math" panose="02040503050406030204" pitchFamily="18" charset="0"/>
                                </a:rPr>
                                <m:t>𝑦</m:t>
                              </m:r>
                            </m:e>
                          </m:mr>
                          <m:mr>
                            <m:e>
                              <m:r>
                                <a:rPr lang="en-US" i="1">
                                  <a:latin typeface="Cambria Math" panose="02040503050406030204" pitchFamily="18" charset="0"/>
                                </a:rPr>
                                <m:t>𝑧</m:t>
                              </m:r>
                            </m:e>
                          </m:mr>
                          <m:m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mr>
                          <m:m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mr>
                          <m:mr>
                            <m:e>
                              <m:acc>
                                <m:accPr>
                                  <m:chr m:val="̇"/>
                                  <m:ctrlPr>
                                    <a:rPr lang="en-US" i="1">
                                      <a:latin typeface="Cambria Math" panose="02040503050406030204" pitchFamily="18" charset="0"/>
                                    </a:rPr>
                                  </m:ctrlPr>
                                </m:accPr>
                                <m:e>
                                  <m:r>
                                    <a:rPr lang="en-US" i="1">
                                      <a:latin typeface="Cambria Math" panose="02040503050406030204" pitchFamily="18" charset="0"/>
                                    </a:rPr>
                                    <m:t>𝑧</m:t>
                                  </m:r>
                                </m:e>
                              </m:acc>
                            </m:e>
                          </m:mr>
                        </m:m>
                      </m:e>
                    </m:d>
                    <m:r>
                      <a:rPr lang="en-US" i="1">
                        <a:latin typeface="Cambria Math" panose="02040503050406030204" pitchFamily="18" charset="0"/>
                      </a:rPr>
                      <m:t> </m:t>
                    </m:r>
                  </m:oMath>
                </a14:m>
                <a:endParaRPr lang="en-US" dirty="0"/>
              </a:p>
              <a:p>
                <a:pPr lvl="1"/>
                <a:endParaRPr lang="en-US" dirty="0"/>
              </a:p>
              <a:p>
                <a:r>
                  <a:rPr lang="en-US" dirty="0"/>
                  <a:t>Therefore,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𝒇</m:t>
                        </m:r>
                      </m:e>
                      <m:sub>
                        <m:r>
                          <a:rPr lang="en-US" b="1" i="1" smtClean="0">
                            <a:latin typeface="Cambria Math" panose="02040503050406030204" pitchFamily="18" charset="0"/>
                          </a:rPr>
                          <m:t>𝒙</m:t>
                        </m:r>
                        <m:r>
                          <a:rPr lang="en-US" b="1" i="1" smtClean="0">
                            <a:latin typeface="Cambria Math" panose="02040503050406030204" pitchFamily="18" charset="0"/>
                          </a:rPr>
                          <m:t>𝟎</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𝑿</m:t>
                        </m:r>
                      </m:e>
                    </m:d>
                    <m:r>
                      <a:rPr lang="en-US" b="1" i="1" smtClean="0">
                        <a:latin typeface="Cambria Math" panose="02040503050406030204" pitchFamily="18" charset="0"/>
                      </a:rPr>
                      <m:t>=</m:t>
                    </m:r>
                    <m:r>
                      <a:rPr lang="en-US" b="1" i="1" smtClean="0">
                        <a:latin typeface="Cambria Math" panose="02040503050406030204" pitchFamily="18" charset="0"/>
                      </a:rPr>
                      <m:t>𝟑</m:t>
                    </m:r>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𝟐</m:t>
                        </m:r>
                      </m:sup>
                    </m:sSup>
                    <m:r>
                      <a:rPr lang="en-US" b="1" i="1" smtClean="0">
                        <a:latin typeface="Cambria Math" panose="02040503050406030204" pitchFamily="18" charset="0"/>
                      </a:rPr>
                      <m:t>𝒙</m:t>
                    </m:r>
                    <m:r>
                      <a:rPr lang="en-US" b="1" i="1" smtClean="0">
                        <a:latin typeface="Cambria Math" panose="02040503050406030204" pitchFamily="18" charset="0"/>
                      </a:rPr>
                      <m:t>+</m:t>
                    </m:r>
                    <m:r>
                      <a:rPr lang="en-US" b="1" i="1" smtClean="0">
                        <a:latin typeface="Cambria Math" panose="02040503050406030204" pitchFamily="18" charset="0"/>
                      </a:rPr>
                      <m:t>𝟐</m:t>
                    </m:r>
                    <m:r>
                      <a:rPr lang="en-US" b="1" i="1" smtClean="0">
                        <a:latin typeface="Cambria Math" panose="02040503050406030204" pitchFamily="18" charset="0"/>
                      </a:rPr>
                      <m:t>𝒏</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oMath>
                </a14:m>
                <a:endParaRPr lang="en-US" b="1"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676656" y="2011680"/>
                <a:ext cx="10753725" cy="4084320"/>
              </a:xfrm>
              <a:blipFill>
                <a:blip r:embed="rId2"/>
                <a:stretch>
                  <a:fillRect t="-29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20</a:t>
            </a:fld>
            <a:endParaRPr lang="en-US"/>
          </a:p>
        </p:txBody>
      </p:sp>
      <mc:AlternateContent xmlns:mc="http://schemas.openxmlformats.org/markup-compatibility/2006">
        <mc:Choice xmlns:a14="http://schemas.microsoft.com/office/drawing/2010/main" Requires="a14">
          <p:sp>
            <p:nvSpPr>
              <p:cNvPr id="5" name="Rectangle: Rounded Corners 4"/>
              <p:cNvSpPr/>
              <p:nvPr/>
            </p:nvSpPr>
            <p:spPr>
              <a:xfrm>
                <a:off x="2614611" y="2381777"/>
                <a:ext cx="6858000" cy="72935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𝑢</m:t>
                          </m:r>
                        </m:e>
                        <m:sub>
                          <m:r>
                            <a:rPr lang="en-US" sz="2800" i="1">
                              <a:latin typeface="Cambria Math" panose="02040503050406030204" pitchFamily="18" charset="0"/>
                            </a:rPr>
                            <m:t>𝑥</m:t>
                          </m:r>
                          <m:r>
                            <a:rPr lang="en-US" sz="2800" b="0" i="1" smtClean="0">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𝑥</m:t>
                          </m:r>
                        </m:sub>
                      </m:sSub>
                      <m:r>
                        <a:rPr lang="en-US" sz="2800" i="1">
                          <a:latin typeface="Cambria Math" panose="02040503050406030204" pitchFamily="18" charset="0"/>
                        </a:rPr>
                        <m:t> </m:t>
                      </m:r>
                      <m:r>
                        <a:rPr lang="en-US" sz="2800" i="1">
                          <a:latin typeface="Cambria Math" panose="02040503050406030204" pitchFamily="18" charset="0"/>
                        </a:rPr>
                        <m:t>𝑠𝑖𝑔𝑛</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𝑥</m:t>
                              </m:r>
                            </m:sub>
                          </m:sSub>
                        </m:e>
                      </m:d>
                      <m:r>
                        <a:rPr lang="en-US" sz="2800" i="1">
                          <a:latin typeface="Cambria Math" panose="02040503050406030204" pitchFamily="18" charset="0"/>
                        </a:rPr>
                        <m:t>+</m:t>
                      </m:r>
                      <m:r>
                        <a:rPr lang="en-US" sz="2800" i="1">
                          <a:latin typeface="Cambria Math" panose="02040503050406030204" pitchFamily="18" charset="0"/>
                        </a:rPr>
                        <m:t>𝛼</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𝜀</m:t>
                              </m:r>
                            </m:e>
                          </m:acc>
                        </m:e>
                        <m:sub>
                          <m:r>
                            <a:rPr lang="en-US" sz="2800" i="1">
                              <a:latin typeface="Cambria Math" panose="02040503050406030204" pitchFamily="18" charset="0"/>
                            </a:rPr>
                            <m:t>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𝑥</m:t>
                          </m:r>
                          <m:r>
                            <a:rPr lang="en-US" sz="2800" b="0" i="1" smtClean="0">
                              <a:latin typeface="Cambria Math" panose="02040503050406030204" pitchFamily="18" charset="0"/>
                            </a:rPr>
                            <m:t>0</m:t>
                          </m:r>
                        </m:sub>
                      </m:sSub>
                      <m:r>
                        <a:rPr lang="en-US" sz="2800" i="1">
                          <a:latin typeface="Cambria Math" panose="02040503050406030204" pitchFamily="18" charset="0"/>
                        </a:rPr>
                        <m:t>(</m:t>
                      </m:r>
                      <m:r>
                        <a:rPr lang="en-US" sz="2800" i="1">
                          <a:latin typeface="Cambria Math" panose="02040503050406030204" pitchFamily="18" charset="0"/>
                        </a:rPr>
                        <m:t>𝑋</m:t>
                      </m:r>
                      <m:r>
                        <a:rPr lang="en-US" sz="2800" i="1">
                          <a:latin typeface="Cambria Math" panose="02040503050406030204" pitchFamily="18" charset="0"/>
                        </a:rPr>
                        <m:t>)</m:t>
                      </m:r>
                    </m:oMath>
                  </m:oMathPara>
                </a14:m>
                <a:endParaRPr lang="en-US" sz="2800" dirty="0"/>
              </a:p>
            </p:txBody>
          </p:sp>
        </mc:Choice>
        <mc:Fallback>
          <p:sp>
            <p:nvSpPr>
              <p:cNvPr id="5" name="Rectangle: Rounded Corners 4"/>
              <p:cNvSpPr>
                <a:spLocks noRot="1" noChangeAspect="1" noMove="1" noResize="1" noEditPoints="1" noAdjustHandles="1" noChangeArrowheads="1" noChangeShapeType="1" noTextEdit="1"/>
              </p:cNvSpPr>
              <p:nvPr/>
            </p:nvSpPr>
            <p:spPr>
              <a:xfrm>
                <a:off x="2614611" y="2381777"/>
                <a:ext cx="6858000" cy="729358"/>
              </a:xfrm>
              <a:prstGeom prst="roundRect">
                <a:avLst/>
              </a:prstGeom>
              <a:blipFill>
                <a:blip r:embed="rId3"/>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14560660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normAutofit lnSpcReduction="10000"/>
              </a:bodyPr>
              <a:lstStyle/>
              <a:p>
                <a14:m>
                  <m:oMath xmlns:m="http://schemas.openxmlformats.org/officeDocument/2006/math">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𝑟𝑒𝑓</m:t>
                        </m:r>
                      </m:sub>
                    </m:sSub>
                    <m:r>
                      <a:rPr lang="en-US" i="1">
                        <a:latin typeface="Cambria Math" panose="02040503050406030204" pitchFamily="18" charset="0"/>
                      </a:rPr>
                      <m:t>−</m:t>
                    </m:r>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a:latin typeface="Cambria Math" panose="02040503050406030204" pitchFamily="18" charset="0"/>
                          </a:rPr>
                          <m:t>𝑥</m:t>
                        </m:r>
                      </m:sub>
                    </m:sSub>
                  </m:oMath>
                </a14:m>
                <a:endParaRPr lang="en-US" i="1" dirty="0"/>
              </a:p>
              <a:p>
                <a:r>
                  <a:rPr lang="en-US" dirty="0"/>
                  <a:t>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𝑟𝑒𝑓</m:t>
                        </m:r>
                      </m:sub>
                    </m:sSub>
                    <m:r>
                      <a:rPr lang="en-US" b="0" i="1" smtClean="0">
                        <a:latin typeface="Cambria Math" panose="02040503050406030204" pitchFamily="18" charset="0"/>
                      </a:rPr>
                      <m:t>−</m:t>
                    </m:r>
                    <m:r>
                      <a:rPr lang="en-US" b="0" i="1" smtClean="0">
                        <a:latin typeface="Cambria Math" panose="02040503050406030204" pitchFamily="18" charset="0"/>
                      </a:rPr>
                      <m:t>𝛿</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𝑏</m:t>
                        </m:r>
                      </m:e>
                      <m:sub>
                        <m:r>
                          <a:rPr lang="en-US" i="1">
                            <a:latin typeface="Cambria Math" panose="02040503050406030204" pitchFamily="18"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r>
                      <a:rPr lang="en-US" i="1">
                        <a:latin typeface="Cambria Math" panose="02040503050406030204" pitchFamily="18" charset="0"/>
                      </a:rPr>
                      <m:t> </m:t>
                    </m:r>
                    <m:r>
                      <a:rPr lang="en-US" i="1">
                        <a:latin typeface="Cambria Math" panose="02040503050406030204" pitchFamily="18" charset="0"/>
                      </a:rPr>
                      <m:t>𝑠𝑖𝑔𝑛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e>
                    </m:d>
                  </m:oMath>
                </a14:m>
                <a:endParaRPr lang="en-US" dirty="0"/>
              </a:p>
              <a:p>
                <a:endParaRPr lang="en-US" dirty="0"/>
              </a:p>
              <a:p>
                <a:endParaRPr lang="en-US" dirty="0"/>
              </a:p>
              <a:p>
                <a:r>
                  <a:rPr lang="en-US" dirty="0"/>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𝑟𝑒𝑓</m:t>
                        </m:r>
                      </m:sub>
                    </m:sSub>
                    <m:r>
                      <a:rPr lang="en-US" i="1">
                        <a:latin typeface="Cambria Math" panose="02040503050406030204" pitchFamily="18" charset="0"/>
                      </a:rPr>
                      <m:t>−</m:t>
                    </m:r>
                    <m:r>
                      <a:rPr lang="en-US" i="1">
                        <a:latin typeface="Cambria Math" panose="02040503050406030204" pitchFamily="18" charset="0"/>
                      </a:rPr>
                      <m:t>𝛿</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𝑋</m:t>
                        </m:r>
                      </m:e>
                    </m:d>
                    <m:r>
                      <a:rPr lang="en-US" i="1">
                        <a:latin typeface="Cambria Math" panose="02040503050406030204" pitchFamily="18" charset="0"/>
                      </a:rPr>
                      <m:t>−</m:t>
                    </m:r>
                    <m:r>
                      <a:rPr lang="en-US" i="1">
                        <a:latin typeface="Cambria Math" panose="02040503050406030204" pitchFamily="18" charset="0"/>
                      </a:rPr>
                      <m:t>𝛿</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𝑥</m:t>
                        </m:r>
                      </m:sub>
                    </m:sSub>
                  </m:oMath>
                </a14:m>
                <a:endParaRPr lang="en-US" dirty="0"/>
              </a:p>
              <a:p>
                <a:endParaRPr lang="en-US" dirty="0"/>
              </a:p>
              <a:p>
                <a:r>
                  <a:rPr lang="en-US" dirty="0"/>
                  <a:t>Based on assumptions,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oMath>
                </a14:m>
                <a:r>
                  <a:rPr lang="en-US" dirty="0"/>
                  <a:t> is bounded above as </a:t>
                </a:r>
                <a14:m>
                  <m:oMath xmlns:m="http://schemas.openxmlformats.org/officeDocument/2006/math">
                    <m:sSub>
                      <m:sSubPr>
                        <m:ctrlPr>
                          <a:rPr lang="en-US" i="1"/>
                        </m:ctrlPr>
                      </m:sSubPr>
                      <m:e>
                        <m:r>
                          <a:rPr lang="en-US" i="1"/>
                          <m:t>𝐹</m:t>
                        </m:r>
                      </m:e>
                      <m:sub>
                        <m:r>
                          <a:rPr lang="en-US" i="1"/>
                          <m:t>𝑥</m:t>
                        </m:r>
                      </m:sub>
                    </m:sSub>
                    <m:r>
                      <a:rPr lang="en-US" i="1"/>
                      <m:t>&lt;</m:t>
                    </m:r>
                    <m:acc>
                      <m:accPr>
                        <m:chr m:val="̅"/>
                        <m:ctrlPr>
                          <a:rPr lang="en-US" i="1"/>
                        </m:ctrlPr>
                      </m:accPr>
                      <m:e>
                        <m:sSub>
                          <m:sSubPr>
                            <m:ctrlPr>
                              <a:rPr lang="en-US" i="1"/>
                            </m:ctrlPr>
                          </m:sSubPr>
                          <m:e>
                            <m:r>
                              <a:rPr lang="en-US" i="1"/>
                              <m:t>𝐹</m:t>
                            </m:r>
                          </m:e>
                          <m:sub>
                            <m:r>
                              <a:rPr lang="en-US" i="1"/>
                              <m:t>𝑥</m:t>
                            </m:r>
                          </m:sub>
                        </m:sSub>
                      </m:e>
                    </m:acc>
                  </m:oMath>
                </a14:m>
                <a:endParaRPr lang="en-US" dirty="0"/>
              </a:p>
              <a:p>
                <a:r>
                  <a:rPr lang="en-US" dirty="0"/>
                  <a:t>Gain </a:t>
                </a:r>
                <a14:m>
                  <m:oMath xmlns:m="http://schemas.openxmlformats.org/officeDocument/2006/math">
                    <m:sSub>
                      <m:sSubPr>
                        <m:ctrlPr>
                          <a:rPr lang="en-US" i="1"/>
                        </m:ctrlPr>
                      </m:sSubPr>
                      <m:e>
                        <m:r>
                          <a:rPr lang="en-US" i="1"/>
                          <m:t>𝑘</m:t>
                        </m:r>
                      </m:e>
                      <m:sub>
                        <m:r>
                          <a:rPr lang="en-US" i="1"/>
                          <m:t>𝑥</m:t>
                        </m:r>
                      </m:sub>
                    </m:sSub>
                  </m:oMath>
                </a14:m>
                <a:r>
                  <a:rPr lang="en-US" dirty="0"/>
                  <a:t> is designed to satisfy the inequality </a:t>
                </a:r>
                <a14:m>
                  <m:oMath xmlns:m="http://schemas.openxmlformats.org/officeDocument/2006/math">
                    <m:sSub>
                      <m:sSubPr>
                        <m:ctrlPr>
                          <a:rPr lang="en-US" i="1"/>
                        </m:ctrlPr>
                      </m:sSubPr>
                      <m:e>
                        <m:r>
                          <a:rPr lang="en-US" i="1"/>
                          <m:t>𝑘</m:t>
                        </m:r>
                      </m:e>
                      <m:sub>
                        <m:r>
                          <a:rPr lang="en-US" i="1"/>
                          <m:t>𝑥</m:t>
                        </m:r>
                      </m:sub>
                    </m:sSub>
                    <m:r>
                      <a:rPr lang="en-US" i="1"/>
                      <m:t>&gt;</m:t>
                    </m:r>
                    <m:acc>
                      <m:accPr>
                        <m:chr m:val="̅"/>
                        <m:ctrlPr>
                          <a:rPr lang="en-US" i="1"/>
                        </m:ctrlPr>
                      </m:accPr>
                      <m:e>
                        <m:sSub>
                          <m:sSubPr>
                            <m:ctrlPr>
                              <a:rPr lang="en-US" i="1"/>
                            </m:ctrlPr>
                          </m:sSubPr>
                          <m:e>
                            <m:r>
                              <a:rPr lang="en-US" i="1"/>
                              <m:t>𝐹</m:t>
                            </m:r>
                          </m:e>
                          <m:sub>
                            <m:r>
                              <a:rPr lang="en-US" i="1"/>
                              <m:t>𝑥</m:t>
                            </m:r>
                          </m:sub>
                        </m:sSub>
                      </m:e>
                    </m:acc>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32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21</a:t>
            </a:fld>
            <a:endParaRPr lang="en-US"/>
          </a:p>
        </p:txBody>
      </p:sp>
      <mc:AlternateContent xmlns:mc="http://schemas.openxmlformats.org/markup-compatibility/2006">
        <mc:Choice xmlns:a14="http://schemas.microsoft.com/office/drawing/2010/main" Requires="a14">
          <p:sp>
            <p:nvSpPr>
              <p:cNvPr id="6" name="Rectangle: Rounded Corners 5"/>
              <p:cNvSpPr/>
              <p:nvPr/>
            </p:nvSpPr>
            <p:spPr>
              <a:xfrm>
                <a:off x="2614611" y="3009835"/>
                <a:ext cx="6858000" cy="72935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𝜎</m:t>
                              </m:r>
                            </m:e>
                          </m:acc>
                        </m:e>
                        <m:sub>
                          <m:r>
                            <a:rPr lang="en-US" sz="2800" i="1">
                              <a:latin typeface="Cambria Math" panose="02040503050406030204" pitchFamily="18" charset="0"/>
                            </a:rPr>
                            <m:t>𝑥</m:t>
                          </m:r>
                        </m:sub>
                      </m:sSub>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𝑏</m:t>
                          </m:r>
                        </m:e>
                        <m:sub>
                          <m:r>
                            <a:rPr lang="en-US" sz="2800" b="0" i="1" smtClean="0">
                              <a:latin typeface="Cambria Math" panose="02040503050406030204" pitchFamily="18" charset="0"/>
                            </a:rPr>
                            <m:t>𝑥</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𝑥</m:t>
                          </m:r>
                        </m:sub>
                      </m:sSub>
                      <m:r>
                        <a:rPr lang="en-US" sz="2800" i="1">
                          <a:latin typeface="Cambria Math" panose="02040503050406030204" pitchFamily="18" charset="0"/>
                        </a:rPr>
                        <m:t>𝑠𝑖𝑔𝑛</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𝑥</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𝐹</m:t>
                          </m:r>
                        </m:e>
                        <m:sub>
                          <m:r>
                            <a:rPr lang="en-US" sz="2800" i="1">
                              <a:latin typeface="Cambria Math" panose="02040503050406030204" pitchFamily="18" charset="0"/>
                            </a:rPr>
                            <m:t>𝑥</m:t>
                          </m:r>
                        </m:sub>
                      </m:sSub>
                    </m:oMath>
                  </m:oMathPara>
                </a14:m>
                <a:endParaRPr lang="en-US" sz="2800" dirty="0"/>
              </a:p>
            </p:txBody>
          </p:sp>
        </mc:Choice>
        <mc:Fallback>
          <p:sp>
            <p:nvSpPr>
              <p:cNvPr id="6" name="Rectangle: Rounded Corners 5"/>
              <p:cNvSpPr>
                <a:spLocks noRot="1" noChangeAspect="1" noMove="1" noResize="1" noEditPoints="1" noAdjustHandles="1" noChangeArrowheads="1" noChangeShapeType="1" noTextEdit="1"/>
              </p:cNvSpPr>
              <p:nvPr/>
            </p:nvSpPr>
            <p:spPr>
              <a:xfrm>
                <a:off x="2614611" y="3009835"/>
                <a:ext cx="6858000" cy="729358"/>
              </a:xfrm>
              <a:prstGeom prst="roundRect">
                <a:avLst/>
              </a:prstGeom>
              <a:blipFill>
                <a:blip r:embed="rId4"/>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16305899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p:cNvSpPr>
            <a:spLocks noGrp="1"/>
          </p:cNvSpPr>
          <p:nvPr>
            <p:ph idx="1"/>
          </p:nvPr>
        </p:nvSpPr>
        <p:spPr>
          <a:xfrm>
            <a:off x="676656" y="2011680"/>
            <a:ext cx="10753725" cy="3766185"/>
          </a:xfrm>
        </p:spPr>
        <p:txBody>
          <a:bodyPr/>
          <a:lstStyle/>
          <a:p>
            <a:r>
              <a:rPr lang="en-US" dirty="0"/>
              <a:t>Potential trajectory:</a:t>
            </a:r>
          </a:p>
        </p:txBody>
      </p:sp>
      <p:sp>
        <p:nvSpPr>
          <p:cNvPr id="2" name="Title 1"/>
          <p:cNvSpPr>
            <a:spLocks noGrp="1"/>
          </p:cNvSpPr>
          <p:nvPr>
            <p:ph type="title"/>
          </p:nvPr>
        </p:nvSpPr>
        <p:spPr/>
        <p:txBody>
          <a:bodyPr/>
          <a:lstStyle/>
          <a:p>
            <a:r>
              <a:rPr lang="en-US" dirty="0"/>
              <a:t>Classical Sliding Surface</a:t>
            </a:r>
          </a:p>
        </p:txBody>
      </p:sp>
      <p:grpSp>
        <p:nvGrpSpPr>
          <p:cNvPr id="5" name="Group 4"/>
          <p:cNvGrpSpPr>
            <a:grpSpLocks noChangeAspect="1"/>
          </p:cNvGrpSpPr>
          <p:nvPr/>
        </p:nvGrpSpPr>
        <p:grpSpPr>
          <a:xfrm>
            <a:off x="3638559" y="1739259"/>
            <a:ext cx="6085445" cy="4494566"/>
            <a:chOff x="18098732" y="5593469"/>
            <a:chExt cx="6131990" cy="4528942"/>
          </a:xfrm>
        </p:grpSpPr>
        <p:sp>
          <p:nvSpPr>
            <p:cNvPr id="6" name="Rectangle 5"/>
            <p:cNvSpPr/>
            <p:nvPr/>
          </p:nvSpPr>
          <p:spPr>
            <a:xfrm>
              <a:off x="18098732" y="5925143"/>
              <a:ext cx="6131990" cy="3843297"/>
            </a:xfrm>
            <a:prstGeom prst="rect">
              <a:avLst/>
            </a:prstGeom>
            <a:ln>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7" name="Group 6"/>
            <p:cNvGrpSpPr/>
            <p:nvPr/>
          </p:nvGrpSpPr>
          <p:grpSpPr>
            <a:xfrm>
              <a:off x="18123530" y="5593469"/>
              <a:ext cx="5562924" cy="4528942"/>
              <a:chOff x="18317949" y="5772726"/>
              <a:chExt cx="5562924" cy="4528942"/>
            </a:xfrm>
          </p:grpSpPr>
          <p:grpSp>
            <p:nvGrpSpPr>
              <p:cNvPr id="8" name="Group 7"/>
              <p:cNvGrpSpPr>
                <a:grpSpLocks noChangeAspect="1"/>
              </p:cNvGrpSpPr>
              <p:nvPr/>
            </p:nvGrpSpPr>
            <p:grpSpPr>
              <a:xfrm>
                <a:off x="19126199" y="5772726"/>
                <a:ext cx="4227015" cy="4528942"/>
                <a:chOff x="4555546" y="2121299"/>
                <a:chExt cx="2560320" cy="2743200"/>
              </a:xfrm>
            </p:grpSpPr>
            <p:cxnSp>
              <p:nvCxnSpPr>
                <p:cNvPr id="12" name="Straight Connector 11"/>
                <p:cNvCxnSpPr/>
                <p:nvPr/>
              </p:nvCxnSpPr>
              <p:spPr>
                <a:xfrm rot="2700000">
                  <a:off x="4507561" y="3492899"/>
                  <a:ext cx="2743200" cy="0"/>
                </a:xfrm>
                <a:prstGeom prst="line">
                  <a:avLst/>
                </a:prstGeom>
                <a:ln w="2857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4555546" y="2523031"/>
                  <a:ext cx="2560320" cy="1850186"/>
                  <a:chOff x="59746" y="465631"/>
                  <a:chExt cx="2560320" cy="1850186"/>
                </a:xfrm>
              </p:grpSpPr>
              <p:cxnSp>
                <p:nvCxnSpPr>
                  <p:cNvPr id="17" name="Straight Connector 16"/>
                  <p:cNvCxnSpPr/>
                  <p:nvPr/>
                </p:nvCxnSpPr>
                <p:spPr>
                  <a:xfrm>
                    <a:off x="59746" y="1353710"/>
                    <a:ext cx="2560320"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309585" y="465631"/>
                    <a:ext cx="0" cy="1850186"/>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805386" y="2523031"/>
                  <a:ext cx="934145" cy="1533672"/>
                  <a:chOff x="5805386" y="2523031"/>
                  <a:chExt cx="934145" cy="1533672"/>
                </a:xfrm>
              </p:grpSpPr>
              <p:sp>
                <p:nvSpPr>
                  <p:cNvPr id="15" name="Arc 14"/>
                  <p:cNvSpPr/>
                  <p:nvPr/>
                </p:nvSpPr>
                <p:spPr>
                  <a:xfrm>
                    <a:off x="5992193" y="2523031"/>
                    <a:ext cx="747338" cy="1490869"/>
                  </a:xfrm>
                  <a:prstGeom prst="arc">
                    <a:avLst>
                      <a:gd name="adj1" fmla="val 18917181"/>
                      <a:gd name="adj2" fmla="val 5269746"/>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Freeform: Shape 15"/>
                  <p:cNvSpPr/>
                  <p:nvPr/>
                </p:nvSpPr>
                <p:spPr>
                  <a:xfrm>
                    <a:off x="5805386" y="3385698"/>
                    <a:ext cx="622672" cy="671005"/>
                  </a:xfrm>
                  <a:custGeom>
                    <a:avLst/>
                    <a:gdLst>
                      <a:gd name="connsiteX0" fmla="*/ 0 w 1176793"/>
                      <a:gd name="connsiteY0" fmla="*/ 149574 h 870431"/>
                      <a:gd name="connsiteX1" fmla="*/ 532738 w 1176793"/>
                      <a:gd name="connsiteY1" fmla="*/ 6450 h 870431"/>
                      <a:gd name="connsiteX2" fmla="*/ 242515 w 1176793"/>
                      <a:gd name="connsiteY2" fmla="*/ 336430 h 870431"/>
                      <a:gd name="connsiteX3" fmla="*/ 679837 w 1176793"/>
                      <a:gd name="connsiteY3" fmla="*/ 221136 h 870431"/>
                      <a:gd name="connsiteX4" fmla="*/ 473103 w 1176793"/>
                      <a:gd name="connsiteY4" fmla="*/ 539188 h 870431"/>
                      <a:gd name="connsiteX5" fmla="*/ 850790 w 1176793"/>
                      <a:gd name="connsiteY5" fmla="*/ 419918 h 870431"/>
                      <a:gd name="connsiteX6" fmla="*/ 655983 w 1176793"/>
                      <a:gd name="connsiteY6" fmla="*/ 726043 h 870431"/>
                      <a:gd name="connsiteX7" fmla="*/ 1005840 w 1176793"/>
                      <a:gd name="connsiteY7" fmla="*/ 567017 h 870431"/>
                      <a:gd name="connsiteX8" fmla="*/ 838863 w 1176793"/>
                      <a:gd name="connsiteY8" fmla="*/ 869167 h 870431"/>
                      <a:gd name="connsiteX9" fmla="*/ 1176793 w 1176793"/>
                      <a:gd name="connsiteY9" fmla="*/ 682311 h 870431"/>
                      <a:gd name="connsiteX0" fmla="*/ 0 w 940002"/>
                      <a:gd name="connsiteY0" fmla="*/ 85067 h 887198"/>
                      <a:gd name="connsiteX1" fmla="*/ 295947 w 940002"/>
                      <a:gd name="connsiteY1" fmla="*/ 23217 h 887198"/>
                      <a:gd name="connsiteX2" fmla="*/ 5724 w 940002"/>
                      <a:gd name="connsiteY2" fmla="*/ 353197 h 887198"/>
                      <a:gd name="connsiteX3" fmla="*/ 443046 w 940002"/>
                      <a:gd name="connsiteY3" fmla="*/ 237903 h 887198"/>
                      <a:gd name="connsiteX4" fmla="*/ 236312 w 940002"/>
                      <a:gd name="connsiteY4" fmla="*/ 555955 h 887198"/>
                      <a:gd name="connsiteX5" fmla="*/ 613999 w 940002"/>
                      <a:gd name="connsiteY5" fmla="*/ 436685 h 887198"/>
                      <a:gd name="connsiteX6" fmla="*/ 419192 w 940002"/>
                      <a:gd name="connsiteY6" fmla="*/ 742810 h 887198"/>
                      <a:gd name="connsiteX7" fmla="*/ 769049 w 940002"/>
                      <a:gd name="connsiteY7" fmla="*/ 583784 h 887198"/>
                      <a:gd name="connsiteX8" fmla="*/ 602072 w 940002"/>
                      <a:gd name="connsiteY8" fmla="*/ 885934 h 887198"/>
                      <a:gd name="connsiteX9" fmla="*/ 940002 w 940002"/>
                      <a:gd name="connsiteY9" fmla="*/ 699078 h 887198"/>
                      <a:gd name="connsiteX0" fmla="*/ 0 w 823759"/>
                      <a:gd name="connsiteY0" fmla="*/ 85067 h 891561"/>
                      <a:gd name="connsiteX1" fmla="*/ 295947 w 823759"/>
                      <a:gd name="connsiteY1" fmla="*/ 23217 h 891561"/>
                      <a:gd name="connsiteX2" fmla="*/ 5724 w 823759"/>
                      <a:gd name="connsiteY2" fmla="*/ 353197 h 891561"/>
                      <a:gd name="connsiteX3" fmla="*/ 443046 w 823759"/>
                      <a:gd name="connsiteY3" fmla="*/ 237903 h 891561"/>
                      <a:gd name="connsiteX4" fmla="*/ 236312 w 823759"/>
                      <a:gd name="connsiteY4" fmla="*/ 555955 h 891561"/>
                      <a:gd name="connsiteX5" fmla="*/ 613999 w 823759"/>
                      <a:gd name="connsiteY5" fmla="*/ 436685 h 891561"/>
                      <a:gd name="connsiteX6" fmla="*/ 419192 w 823759"/>
                      <a:gd name="connsiteY6" fmla="*/ 742810 h 891561"/>
                      <a:gd name="connsiteX7" fmla="*/ 769049 w 823759"/>
                      <a:gd name="connsiteY7" fmla="*/ 583784 h 891561"/>
                      <a:gd name="connsiteX8" fmla="*/ 602072 w 823759"/>
                      <a:gd name="connsiteY8" fmla="*/ 885934 h 891561"/>
                      <a:gd name="connsiteX9" fmla="*/ 823759 w 823759"/>
                      <a:gd name="connsiteY9" fmla="*/ 788218 h 89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759" h="891561">
                        <a:moveTo>
                          <a:pt x="0" y="85067"/>
                        </a:moveTo>
                        <a:cubicBezTo>
                          <a:pt x="246159" y="-2067"/>
                          <a:pt x="294993" y="-21471"/>
                          <a:pt x="295947" y="23217"/>
                        </a:cubicBezTo>
                        <a:cubicBezTo>
                          <a:pt x="296901" y="67905"/>
                          <a:pt x="-18792" y="317416"/>
                          <a:pt x="5724" y="353197"/>
                        </a:cubicBezTo>
                        <a:cubicBezTo>
                          <a:pt x="30241" y="388978"/>
                          <a:pt x="404615" y="204110"/>
                          <a:pt x="443046" y="237903"/>
                        </a:cubicBezTo>
                        <a:cubicBezTo>
                          <a:pt x="481477" y="271696"/>
                          <a:pt x="207820" y="522825"/>
                          <a:pt x="236312" y="555955"/>
                        </a:cubicBezTo>
                        <a:cubicBezTo>
                          <a:pt x="264804" y="589085"/>
                          <a:pt x="583519" y="405543"/>
                          <a:pt x="613999" y="436685"/>
                        </a:cubicBezTo>
                        <a:cubicBezTo>
                          <a:pt x="644479" y="467827"/>
                          <a:pt x="393350" y="718294"/>
                          <a:pt x="419192" y="742810"/>
                        </a:cubicBezTo>
                        <a:cubicBezTo>
                          <a:pt x="445034" y="767327"/>
                          <a:pt x="738569" y="559930"/>
                          <a:pt x="769049" y="583784"/>
                        </a:cubicBezTo>
                        <a:cubicBezTo>
                          <a:pt x="799529" y="607638"/>
                          <a:pt x="592954" y="851862"/>
                          <a:pt x="602072" y="885934"/>
                        </a:cubicBezTo>
                        <a:cubicBezTo>
                          <a:pt x="611190" y="920006"/>
                          <a:pt x="823759" y="788218"/>
                          <a:pt x="823759" y="788218"/>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mc:Choice xmlns:a14="http://schemas.microsoft.com/office/drawing/2010/main" Requires="a14">
              <p:sp>
                <p:nvSpPr>
                  <p:cNvPr id="9" name="TextBox 8"/>
                  <p:cNvSpPr txBox="1"/>
                  <p:nvPr/>
                </p:nvSpPr>
                <p:spPr>
                  <a:xfrm>
                    <a:off x="23275214" y="7585272"/>
                    <a:ext cx="605659" cy="5272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9" name="TextBox 8"/>
                  <p:cNvSpPr txBox="1">
                    <a:spLocks noRot="1" noChangeAspect="1" noMove="1" noResize="1" noEditPoints="1" noAdjustHandles="1" noChangeArrowheads="1" noChangeShapeType="1" noTextEdit="1"/>
                  </p:cNvSpPr>
                  <p:nvPr/>
                </p:nvSpPr>
                <p:spPr>
                  <a:xfrm>
                    <a:off x="23275214" y="7585272"/>
                    <a:ext cx="605659" cy="52722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a:xfrm>
                    <a:off x="21130448" y="6249904"/>
                    <a:ext cx="605659" cy="52722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Sub>
                        </m:oMath>
                      </m:oMathPara>
                    </a14:m>
                    <a:endParaRPr lang="en-US" sz="2800" dirty="0"/>
                  </a:p>
                </p:txBody>
              </p:sp>
            </mc:Choice>
            <mc:Fallback>
              <p:sp>
                <p:nvSpPr>
                  <p:cNvPr id="10" name="TextBox 9"/>
                  <p:cNvSpPr txBox="1">
                    <a:spLocks noRot="1" noChangeAspect="1" noMove="1" noResize="1" noEditPoints="1" noAdjustHandles="1" noChangeArrowheads="1" noChangeShapeType="1" noTextEdit="1"/>
                  </p:cNvSpPr>
                  <p:nvPr/>
                </p:nvSpPr>
                <p:spPr>
                  <a:xfrm>
                    <a:off x="21130448" y="6249904"/>
                    <a:ext cx="605659" cy="52722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a:xfrm>
                    <a:off x="18317949" y="6769816"/>
                    <a:ext cx="2200527" cy="5272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𝜎</m:t>
                              </m:r>
                            </m:e>
                            <m:sub>
                              <m:r>
                                <a:rPr lang="en-US" sz="2800" b="0" i="1" smtClean="0">
                                  <a:solidFill>
                                    <a:schemeClr val="accent1"/>
                                  </a:solidFill>
                                  <a:latin typeface="Cambria Math" panose="02040503050406030204" pitchFamily="18" charset="0"/>
                                </a:rPr>
                                <m:t>𝑥</m:t>
                              </m:r>
                            </m:sub>
                          </m:sSub>
                          <m:r>
                            <a:rPr lang="en-US" sz="2800" b="0" i="1" smtClean="0">
                              <a:solidFill>
                                <a:schemeClr val="accent1"/>
                              </a:solidFill>
                              <a:latin typeface="Cambria Math" panose="02040503050406030204" pitchFamily="18" charset="0"/>
                            </a:rPr>
                            <m:t>=0</m:t>
                          </m:r>
                        </m:oMath>
                      </m:oMathPara>
                    </a14:m>
                    <a:endParaRPr lang="en-US" sz="2800" dirty="0">
                      <a:solidFill>
                        <a:schemeClr val="accent1"/>
                      </a:solidFill>
                    </a:endParaRPr>
                  </a:p>
                </p:txBody>
              </p:sp>
            </mc:Choice>
            <mc:Fallback>
              <p:sp>
                <p:nvSpPr>
                  <p:cNvPr id="11" name="TextBox 10"/>
                  <p:cNvSpPr txBox="1">
                    <a:spLocks noRot="1" noChangeAspect="1" noMove="1" noResize="1" noEditPoints="1" noAdjustHandles="1" noChangeArrowheads="1" noChangeShapeType="1" noTextEdit="1"/>
                  </p:cNvSpPr>
                  <p:nvPr/>
                </p:nvSpPr>
                <p:spPr>
                  <a:xfrm>
                    <a:off x="18317949" y="6769816"/>
                    <a:ext cx="2200527" cy="527222"/>
                  </a:xfrm>
                  <a:prstGeom prst="rect">
                    <a:avLst/>
                  </a:prstGeom>
                  <a:blipFill>
                    <a:blip r:embed="rId4"/>
                    <a:stretch>
                      <a:fillRect/>
                    </a:stretch>
                  </a:blipFill>
                </p:spPr>
                <p:txBody>
                  <a:bodyPr/>
                  <a:lstStyle/>
                  <a:p>
                    <a:r>
                      <a:rPr lang="en-US">
                        <a:noFill/>
                      </a:rPr>
                      <a:t> </a:t>
                    </a:r>
                  </a:p>
                </p:txBody>
              </p:sp>
            </mc:Fallback>
          </mc:AlternateContent>
        </p:grpSp>
      </p:grpSp>
      <p:sp>
        <p:nvSpPr>
          <p:cNvPr id="21" name="Slide Number Placeholder 20"/>
          <p:cNvSpPr>
            <a:spLocks noGrp="1"/>
          </p:cNvSpPr>
          <p:nvPr>
            <p:ph type="sldNum" sz="quarter" idx="12"/>
          </p:nvPr>
        </p:nvSpPr>
        <p:spPr/>
        <p:txBody>
          <a:bodyPr/>
          <a:lstStyle/>
          <a:p>
            <a:fld id="{80DB475F-BAFD-4EEF-9F00-B5C183201CD7}" type="slidenum">
              <a:rPr lang="en-US" smtClean="0"/>
              <a:t>22</a:t>
            </a:fld>
            <a:endParaRPr lang="en-US"/>
          </a:p>
        </p:txBody>
      </p:sp>
    </p:spTree>
    <p:extLst>
      <p:ext uri="{BB962C8B-B14F-4D97-AF65-F5344CB8AC3E}">
        <p14:creationId xmlns:p14="http://schemas.microsoft.com/office/powerpoint/2010/main" val="1735783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Previous control structure contains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dirty="0" smtClean="0">
                            <a:latin typeface="Cambria Math" panose="02040503050406030204" pitchFamily="18" charset="0"/>
                          </a:rPr>
                          <m:t>𝑥</m:t>
                        </m:r>
                      </m:sub>
                    </m:sSub>
                  </m:oMath>
                </a14:m>
                <a:r>
                  <a:rPr lang="en-US" dirty="0"/>
                  <a:t> term, potentially increasing required control magnitude larger than the necessary value</a:t>
                </a:r>
              </a:p>
              <a:p>
                <a:endParaRPr lang="en-US" dirty="0"/>
              </a:p>
              <a:p>
                <a:endParaRPr lang="en-US" dirty="0"/>
              </a:p>
              <a:p>
                <a:r>
                  <a:rPr lang="en-US" dirty="0"/>
                  <a:t>Alternative control choice:</a:t>
                </a:r>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7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23</a:t>
            </a:fld>
            <a:endParaRPr lang="en-US"/>
          </a:p>
        </p:txBody>
      </p:sp>
      <mc:AlternateContent xmlns:mc="http://schemas.openxmlformats.org/markup-compatibility/2006">
        <mc:Choice xmlns:a14="http://schemas.microsoft.com/office/drawing/2010/main" Requires="a14">
          <p:sp>
            <p:nvSpPr>
              <p:cNvPr id="5" name="Rectangle: Rounded Corners 4"/>
              <p:cNvSpPr/>
              <p:nvPr/>
            </p:nvSpPr>
            <p:spPr>
              <a:xfrm>
                <a:off x="2624518" y="4319149"/>
                <a:ext cx="6858000" cy="72935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𝑢</m:t>
                          </m:r>
                        </m:e>
                        <m:sub>
                          <m:r>
                            <a:rPr lang="en-US" sz="2800" i="1">
                              <a:latin typeface="Cambria Math" panose="02040503050406030204" pitchFamily="18" charset="0"/>
                            </a:rPr>
                            <m:t>𝑥</m:t>
                          </m:r>
                          <m:r>
                            <a:rPr lang="en-US" sz="2800" b="0" i="1" smtClean="0">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𝑥</m:t>
                          </m:r>
                        </m:sub>
                      </m:sSub>
                      <m:r>
                        <a:rPr lang="en-US" sz="2800" i="1">
                          <a:latin typeface="Cambria Math" panose="02040503050406030204" pitchFamily="18" charset="0"/>
                        </a:rPr>
                        <m:t> </m:t>
                      </m:r>
                      <m:r>
                        <a:rPr lang="en-US" sz="2800" i="1">
                          <a:latin typeface="Cambria Math" panose="02040503050406030204" pitchFamily="18" charset="0"/>
                        </a:rPr>
                        <m:t>𝑠𝑖𝑔𝑛</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𝑥</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𝑥</m:t>
                          </m:r>
                          <m:r>
                            <a:rPr lang="en-US" sz="2800" b="0" i="1" smtClean="0">
                              <a:latin typeface="Cambria Math" panose="02040503050406030204" pitchFamily="18" charset="0"/>
                            </a:rPr>
                            <m:t>0</m:t>
                          </m:r>
                        </m:sub>
                      </m:sSub>
                      <m:r>
                        <a:rPr lang="en-US" sz="2800" i="1">
                          <a:latin typeface="Cambria Math" panose="02040503050406030204" pitchFamily="18" charset="0"/>
                        </a:rPr>
                        <m:t>(</m:t>
                      </m:r>
                      <m:r>
                        <a:rPr lang="en-US" sz="2800" i="1">
                          <a:latin typeface="Cambria Math" panose="02040503050406030204" pitchFamily="18" charset="0"/>
                        </a:rPr>
                        <m:t>𝑋</m:t>
                      </m:r>
                      <m:r>
                        <a:rPr lang="en-US" sz="2800" i="1">
                          <a:latin typeface="Cambria Math" panose="02040503050406030204" pitchFamily="18" charset="0"/>
                        </a:rPr>
                        <m:t>)</m:t>
                      </m:r>
                    </m:oMath>
                  </m:oMathPara>
                </a14:m>
                <a:endParaRPr lang="en-US" sz="2800" dirty="0"/>
              </a:p>
            </p:txBody>
          </p:sp>
        </mc:Choice>
        <mc:Fallback>
          <p:sp>
            <p:nvSpPr>
              <p:cNvPr id="5" name="Rectangle: Rounded Corners 4"/>
              <p:cNvSpPr>
                <a:spLocks noRot="1" noChangeAspect="1" noMove="1" noResize="1" noEditPoints="1" noAdjustHandles="1" noChangeArrowheads="1" noChangeShapeType="1" noTextEdit="1"/>
              </p:cNvSpPr>
              <p:nvPr/>
            </p:nvSpPr>
            <p:spPr>
              <a:xfrm>
                <a:off x="2624518" y="4319149"/>
                <a:ext cx="6858000" cy="729358"/>
              </a:xfrm>
              <a:prstGeom prst="roundRect">
                <a:avLst/>
              </a:prstGeom>
              <a:blipFill>
                <a:blip r:embed="rId3"/>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Rounded Corners 6"/>
              <p:cNvSpPr/>
              <p:nvPr/>
            </p:nvSpPr>
            <p:spPr>
              <a:xfrm>
                <a:off x="2614611" y="2873761"/>
                <a:ext cx="6858000" cy="72935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𝑢</m:t>
                          </m:r>
                        </m:e>
                        <m:sub>
                          <m:r>
                            <a:rPr lang="en-US" sz="2800" i="1">
                              <a:latin typeface="Cambria Math" panose="02040503050406030204" pitchFamily="18" charset="0"/>
                            </a:rPr>
                            <m:t>𝑥</m:t>
                          </m:r>
                          <m:r>
                            <a:rPr lang="en-US" sz="2800" b="0" i="1" smtClean="0">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𝑥</m:t>
                          </m:r>
                        </m:sub>
                      </m:sSub>
                      <m:r>
                        <a:rPr lang="en-US" sz="2800" i="1">
                          <a:latin typeface="Cambria Math" panose="02040503050406030204" pitchFamily="18" charset="0"/>
                        </a:rPr>
                        <m:t> </m:t>
                      </m:r>
                      <m:r>
                        <a:rPr lang="en-US" sz="2800" i="1">
                          <a:latin typeface="Cambria Math" panose="02040503050406030204" pitchFamily="18" charset="0"/>
                        </a:rPr>
                        <m:t>𝑠𝑖𝑔𝑛</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𝑥</m:t>
                              </m:r>
                            </m:sub>
                          </m:sSub>
                        </m:e>
                      </m:d>
                      <m:r>
                        <a:rPr lang="en-US" sz="2800" i="1">
                          <a:latin typeface="Cambria Math" panose="02040503050406030204" pitchFamily="18" charset="0"/>
                        </a:rPr>
                        <m:t>+</m:t>
                      </m:r>
                      <m:r>
                        <a:rPr lang="en-US" sz="2800" i="1">
                          <a:latin typeface="Cambria Math" panose="02040503050406030204" pitchFamily="18" charset="0"/>
                        </a:rPr>
                        <m:t>𝛼</m:t>
                      </m:r>
                      <m:sSub>
                        <m:sSubPr>
                          <m:ctrlPr>
                            <a:rPr lang="en-US" sz="2800" i="1">
                              <a:latin typeface="Cambria Math" panose="02040503050406030204" pitchFamily="18" charset="0"/>
                            </a:rPr>
                          </m:ctrlPr>
                        </m:sSubPr>
                        <m:e>
                          <m:acc>
                            <m:accPr>
                              <m:chr m:val="̇"/>
                              <m:ctrlPr>
                                <a:rPr lang="en-US" sz="2800" i="1">
                                  <a:latin typeface="Cambria Math" panose="02040503050406030204" pitchFamily="18" charset="0"/>
                                </a:rPr>
                              </m:ctrlPr>
                            </m:accPr>
                            <m:e>
                              <m:r>
                                <a:rPr lang="en-US" sz="2800" i="1">
                                  <a:latin typeface="Cambria Math" panose="02040503050406030204" pitchFamily="18" charset="0"/>
                                </a:rPr>
                                <m:t>𝜀</m:t>
                              </m:r>
                            </m:e>
                          </m:acc>
                        </m:e>
                        <m:sub>
                          <m:r>
                            <a:rPr lang="en-US" sz="2800" i="1">
                              <a:latin typeface="Cambria Math" panose="02040503050406030204" pitchFamily="18" charset="0"/>
                            </a:rPr>
                            <m:t>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𝑥</m:t>
                          </m:r>
                          <m:r>
                            <a:rPr lang="en-US" sz="2800" b="0" i="1" smtClean="0">
                              <a:latin typeface="Cambria Math" panose="02040503050406030204" pitchFamily="18" charset="0"/>
                            </a:rPr>
                            <m:t>0</m:t>
                          </m:r>
                        </m:sub>
                      </m:sSub>
                      <m:r>
                        <a:rPr lang="en-US" sz="2800" i="1">
                          <a:latin typeface="Cambria Math" panose="02040503050406030204" pitchFamily="18" charset="0"/>
                        </a:rPr>
                        <m:t>(</m:t>
                      </m:r>
                      <m:r>
                        <a:rPr lang="en-US" sz="2800" i="1">
                          <a:latin typeface="Cambria Math" panose="02040503050406030204" pitchFamily="18" charset="0"/>
                        </a:rPr>
                        <m:t>𝑋</m:t>
                      </m:r>
                      <m:r>
                        <a:rPr lang="en-US" sz="2800" i="1">
                          <a:latin typeface="Cambria Math" panose="02040503050406030204" pitchFamily="18" charset="0"/>
                        </a:rPr>
                        <m:t>)</m:t>
                      </m:r>
                    </m:oMath>
                  </m:oMathPara>
                </a14:m>
                <a:endParaRPr lang="en-US" sz="2800" dirty="0"/>
              </a:p>
            </p:txBody>
          </p:sp>
        </mc:Choice>
        <mc:Fallback>
          <p:sp>
            <p:nvSpPr>
              <p:cNvPr id="7" name="Rectangle: Rounded Corners 6"/>
              <p:cNvSpPr>
                <a:spLocks noRot="1" noChangeAspect="1" noMove="1" noResize="1" noEditPoints="1" noAdjustHandles="1" noChangeArrowheads="1" noChangeShapeType="1" noTextEdit="1"/>
              </p:cNvSpPr>
              <p:nvPr/>
            </p:nvSpPr>
            <p:spPr>
              <a:xfrm>
                <a:off x="2614611" y="2873761"/>
                <a:ext cx="6858000" cy="729358"/>
              </a:xfrm>
              <a:prstGeom prst="roundRect">
                <a:avLst/>
              </a:prstGeom>
              <a:blipFill>
                <a:blip r:embed="rId4"/>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29599739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Sliding Surface</a:t>
            </a:r>
          </a:p>
        </p:txBody>
      </p:sp>
      <p:sp>
        <p:nvSpPr>
          <p:cNvPr id="21" name="Slide Number Placeholder 20"/>
          <p:cNvSpPr>
            <a:spLocks noGrp="1"/>
          </p:cNvSpPr>
          <p:nvPr>
            <p:ph type="sldNum" sz="quarter" idx="12"/>
          </p:nvPr>
        </p:nvSpPr>
        <p:spPr/>
        <p:txBody>
          <a:bodyPr/>
          <a:lstStyle/>
          <a:p>
            <a:fld id="{80DB475F-BAFD-4EEF-9F00-B5C183201CD7}" type="slidenum">
              <a:rPr lang="en-US" smtClean="0"/>
              <a:t>24</a:t>
            </a:fld>
            <a:endParaRPr lang="en-US" dirty="0"/>
          </a:p>
        </p:txBody>
      </p:sp>
      <p:grpSp>
        <p:nvGrpSpPr>
          <p:cNvPr id="19" name="Group 18"/>
          <p:cNvGrpSpPr/>
          <p:nvPr/>
        </p:nvGrpSpPr>
        <p:grpSpPr>
          <a:xfrm>
            <a:off x="3820884" y="1720735"/>
            <a:ext cx="4571999" cy="4155677"/>
            <a:chOff x="971602" y="2657699"/>
            <a:chExt cx="4571999" cy="4155677"/>
          </a:xfrm>
        </p:grpSpPr>
        <p:grpSp>
          <p:nvGrpSpPr>
            <p:cNvPr id="20" name="Group 19"/>
            <p:cNvGrpSpPr>
              <a:grpSpLocks noChangeAspect="1"/>
            </p:cNvGrpSpPr>
            <p:nvPr/>
          </p:nvGrpSpPr>
          <p:grpSpPr>
            <a:xfrm>
              <a:off x="971602" y="2657699"/>
              <a:ext cx="4571999" cy="4155677"/>
              <a:chOff x="18738635" y="5593469"/>
              <a:chExt cx="4982659" cy="4528942"/>
            </a:xfrm>
          </p:grpSpPr>
          <p:sp>
            <p:nvSpPr>
              <p:cNvPr id="32" name="Rectangle 31"/>
              <p:cNvSpPr/>
              <p:nvPr/>
            </p:nvSpPr>
            <p:spPr>
              <a:xfrm>
                <a:off x="18738635" y="5925143"/>
                <a:ext cx="4971607" cy="3657600"/>
              </a:xfrm>
              <a:prstGeom prst="rect">
                <a:avLst/>
              </a:prstGeom>
              <a:ln>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p:cNvGrpSpPr/>
              <p:nvPr/>
            </p:nvGrpSpPr>
            <p:grpSpPr>
              <a:xfrm>
                <a:off x="18931781" y="5593469"/>
                <a:ext cx="4789513" cy="4528942"/>
                <a:chOff x="19126200" y="5772726"/>
                <a:chExt cx="4789513" cy="4528942"/>
              </a:xfrm>
            </p:grpSpPr>
            <p:cxnSp>
              <p:nvCxnSpPr>
                <p:cNvPr id="34" name="Straight Arrow Connector 33"/>
                <p:cNvCxnSpPr/>
                <p:nvPr/>
              </p:nvCxnSpPr>
              <p:spPr>
                <a:xfrm>
                  <a:off x="19583400" y="7572359"/>
                  <a:ext cx="0" cy="659613"/>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a:grpSpLocks noChangeAspect="1"/>
                </p:cNvGrpSpPr>
                <p:nvPr/>
              </p:nvGrpSpPr>
              <p:grpSpPr>
                <a:xfrm>
                  <a:off x="19126200" y="5772726"/>
                  <a:ext cx="4789513" cy="4528942"/>
                  <a:chOff x="4555546" y="2121299"/>
                  <a:chExt cx="2901027" cy="2743200"/>
                </a:xfrm>
              </p:grpSpPr>
              <p:cxnSp>
                <p:nvCxnSpPr>
                  <p:cNvPr id="40" name="Straight Connector 39"/>
                  <p:cNvCxnSpPr/>
                  <p:nvPr/>
                </p:nvCxnSpPr>
                <p:spPr>
                  <a:xfrm rot="2700000">
                    <a:off x="4507561" y="3492899"/>
                    <a:ext cx="2743200" cy="0"/>
                  </a:xfrm>
                  <a:prstGeom prst="line">
                    <a:avLst/>
                  </a:prstGeom>
                  <a:ln w="2857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555546" y="2523031"/>
                    <a:ext cx="2560320" cy="1850186"/>
                    <a:chOff x="59746" y="465631"/>
                    <a:chExt cx="2560320" cy="1850186"/>
                  </a:xfrm>
                </p:grpSpPr>
                <p:cxnSp>
                  <p:nvCxnSpPr>
                    <p:cNvPr id="51" name="Straight Connector 50"/>
                    <p:cNvCxnSpPr/>
                    <p:nvPr/>
                  </p:nvCxnSpPr>
                  <p:spPr>
                    <a:xfrm>
                      <a:off x="59746" y="1353710"/>
                      <a:ext cx="2560320"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309585" y="465631"/>
                      <a:ext cx="0" cy="1850186"/>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p:nvPr/>
                </p:nvCxnSpPr>
                <p:spPr>
                  <a:xfrm>
                    <a:off x="4555547" y="3614418"/>
                    <a:ext cx="2560320"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555547" y="3196424"/>
                    <a:ext cx="2560320"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4759740" y="2523031"/>
                    <a:ext cx="2696833" cy="1562241"/>
                    <a:chOff x="4759740" y="2523031"/>
                    <a:chExt cx="2696833" cy="1562241"/>
                  </a:xfrm>
                </p:grpSpPr>
                <p:grpSp>
                  <p:nvGrpSpPr>
                    <p:cNvPr id="45" name="Group 44"/>
                    <p:cNvGrpSpPr/>
                    <p:nvPr/>
                  </p:nvGrpSpPr>
                  <p:grpSpPr>
                    <a:xfrm>
                      <a:off x="4759740" y="2523031"/>
                      <a:ext cx="2696833" cy="1562241"/>
                      <a:chOff x="4759740" y="2523031"/>
                      <a:chExt cx="2696833" cy="1562241"/>
                    </a:xfrm>
                  </p:grpSpPr>
                  <p:sp>
                    <p:nvSpPr>
                      <p:cNvPr id="47" name="Arc 46"/>
                      <p:cNvSpPr/>
                      <p:nvPr/>
                    </p:nvSpPr>
                    <p:spPr>
                      <a:xfrm>
                        <a:off x="5992193" y="2523031"/>
                        <a:ext cx="747338" cy="1490869"/>
                      </a:xfrm>
                      <a:prstGeom prst="arc">
                        <a:avLst>
                          <a:gd name="adj1" fmla="val 21374302"/>
                          <a:gd name="adj2" fmla="val 5269746"/>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p:cNvSpPr/>
                      <p:nvPr/>
                    </p:nvSpPr>
                    <p:spPr>
                      <a:xfrm>
                        <a:off x="5406887" y="2622534"/>
                        <a:ext cx="2049686" cy="1391366"/>
                      </a:xfrm>
                      <a:prstGeom prst="arc">
                        <a:avLst>
                          <a:gd name="adj1" fmla="val 5582137"/>
                          <a:gd name="adj2" fmla="val 11654867"/>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p:cNvSpPr/>
                      <p:nvPr/>
                    </p:nvSpPr>
                    <p:spPr>
                      <a:xfrm>
                        <a:off x="4759740" y="3077156"/>
                        <a:ext cx="1434326" cy="1008116"/>
                      </a:xfrm>
                      <a:prstGeom prst="arc">
                        <a:avLst>
                          <a:gd name="adj1" fmla="val 16174465"/>
                          <a:gd name="adj2" fmla="val 927014"/>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a:off x="5628682" y="2821734"/>
                        <a:ext cx="1062978" cy="943207"/>
                      </a:xfrm>
                      <a:prstGeom prst="arc">
                        <a:avLst>
                          <a:gd name="adj1" fmla="val 5400000"/>
                          <a:gd name="adj2" fmla="val 11210552"/>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6" name="Freeform: Shape 45"/>
                    <p:cNvSpPr/>
                    <p:nvPr/>
                  </p:nvSpPr>
                  <p:spPr>
                    <a:xfrm>
                      <a:off x="5628104" y="3214887"/>
                      <a:ext cx="177282" cy="196223"/>
                    </a:xfrm>
                    <a:custGeom>
                      <a:avLst/>
                      <a:gdLst>
                        <a:gd name="connsiteX0" fmla="*/ 0 w 1176793"/>
                        <a:gd name="connsiteY0" fmla="*/ 149574 h 870431"/>
                        <a:gd name="connsiteX1" fmla="*/ 532738 w 1176793"/>
                        <a:gd name="connsiteY1" fmla="*/ 6450 h 870431"/>
                        <a:gd name="connsiteX2" fmla="*/ 242515 w 1176793"/>
                        <a:gd name="connsiteY2" fmla="*/ 336430 h 870431"/>
                        <a:gd name="connsiteX3" fmla="*/ 679837 w 1176793"/>
                        <a:gd name="connsiteY3" fmla="*/ 221136 h 870431"/>
                        <a:gd name="connsiteX4" fmla="*/ 473103 w 1176793"/>
                        <a:gd name="connsiteY4" fmla="*/ 539188 h 870431"/>
                        <a:gd name="connsiteX5" fmla="*/ 850790 w 1176793"/>
                        <a:gd name="connsiteY5" fmla="*/ 419918 h 870431"/>
                        <a:gd name="connsiteX6" fmla="*/ 655983 w 1176793"/>
                        <a:gd name="connsiteY6" fmla="*/ 726043 h 870431"/>
                        <a:gd name="connsiteX7" fmla="*/ 1005840 w 1176793"/>
                        <a:gd name="connsiteY7" fmla="*/ 567017 h 870431"/>
                        <a:gd name="connsiteX8" fmla="*/ 838863 w 1176793"/>
                        <a:gd name="connsiteY8" fmla="*/ 869167 h 870431"/>
                        <a:gd name="connsiteX9" fmla="*/ 1176793 w 1176793"/>
                        <a:gd name="connsiteY9" fmla="*/ 682311 h 870431"/>
                        <a:gd name="connsiteX0" fmla="*/ 0 w 940002"/>
                        <a:gd name="connsiteY0" fmla="*/ 85067 h 887198"/>
                        <a:gd name="connsiteX1" fmla="*/ 295947 w 940002"/>
                        <a:gd name="connsiteY1" fmla="*/ 23217 h 887198"/>
                        <a:gd name="connsiteX2" fmla="*/ 5724 w 940002"/>
                        <a:gd name="connsiteY2" fmla="*/ 353197 h 887198"/>
                        <a:gd name="connsiteX3" fmla="*/ 443046 w 940002"/>
                        <a:gd name="connsiteY3" fmla="*/ 237903 h 887198"/>
                        <a:gd name="connsiteX4" fmla="*/ 236312 w 940002"/>
                        <a:gd name="connsiteY4" fmla="*/ 555955 h 887198"/>
                        <a:gd name="connsiteX5" fmla="*/ 613999 w 940002"/>
                        <a:gd name="connsiteY5" fmla="*/ 436685 h 887198"/>
                        <a:gd name="connsiteX6" fmla="*/ 419192 w 940002"/>
                        <a:gd name="connsiteY6" fmla="*/ 742810 h 887198"/>
                        <a:gd name="connsiteX7" fmla="*/ 769049 w 940002"/>
                        <a:gd name="connsiteY7" fmla="*/ 583784 h 887198"/>
                        <a:gd name="connsiteX8" fmla="*/ 602072 w 940002"/>
                        <a:gd name="connsiteY8" fmla="*/ 885934 h 887198"/>
                        <a:gd name="connsiteX9" fmla="*/ 940002 w 940002"/>
                        <a:gd name="connsiteY9" fmla="*/ 699078 h 887198"/>
                        <a:gd name="connsiteX0" fmla="*/ 0 w 823759"/>
                        <a:gd name="connsiteY0" fmla="*/ 85067 h 891561"/>
                        <a:gd name="connsiteX1" fmla="*/ 295947 w 823759"/>
                        <a:gd name="connsiteY1" fmla="*/ 23217 h 891561"/>
                        <a:gd name="connsiteX2" fmla="*/ 5724 w 823759"/>
                        <a:gd name="connsiteY2" fmla="*/ 353197 h 891561"/>
                        <a:gd name="connsiteX3" fmla="*/ 443046 w 823759"/>
                        <a:gd name="connsiteY3" fmla="*/ 237903 h 891561"/>
                        <a:gd name="connsiteX4" fmla="*/ 236312 w 823759"/>
                        <a:gd name="connsiteY4" fmla="*/ 555955 h 891561"/>
                        <a:gd name="connsiteX5" fmla="*/ 613999 w 823759"/>
                        <a:gd name="connsiteY5" fmla="*/ 436685 h 891561"/>
                        <a:gd name="connsiteX6" fmla="*/ 419192 w 823759"/>
                        <a:gd name="connsiteY6" fmla="*/ 742810 h 891561"/>
                        <a:gd name="connsiteX7" fmla="*/ 769049 w 823759"/>
                        <a:gd name="connsiteY7" fmla="*/ 583784 h 891561"/>
                        <a:gd name="connsiteX8" fmla="*/ 602072 w 823759"/>
                        <a:gd name="connsiteY8" fmla="*/ 885934 h 891561"/>
                        <a:gd name="connsiteX9" fmla="*/ 823759 w 823759"/>
                        <a:gd name="connsiteY9" fmla="*/ 788218 h 89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759" h="891561">
                          <a:moveTo>
                            <a:pt x="0" y="85067"/>
                          </a:moveTo>
                          <a:cubicBezTo>
                            <a:pt x="246159" y="-2067"/>
                            <a:pt x="294993" y="-21471"/>
                            <a:pt x="295947" y="23217"/>
                          </a:cubicBezTo>
                          <a:cubicBezTo>
                            <a:pt x="296901" y="67905"/>
                            <a:pt x="-18792" y="317416"/>
                            <a:pt x="5724" y="353197"/>
                          </a:cubicBezTo>
                          <a:cubicBezTo>
                            <a:pt x="30241" y="388978"/>
                            <a:pt x="404615" y="204110"/>
                            <a:pt x="443046" y="237903"/>
                          </a:cubicBezTo>
                          <a:cubicBezTo>
                            <a:pt x="481477" y="271696"/>
                            <a:pt x="207820" y="522825"/>
                            <a:pt x="236312" y="555955"/>
                          </a:cubicBezTo>
                          <a:cubicBezTo>
                            <a:pt x="264804" y="589085"/>
                            <a:pt x="583519" y="405543"/>
                            <a:pt x="613999" y="436685"/>
                          </a:cubicBezTo>
                          <a:cubicBezTo>
                            <a:pt x="644479" y="467827"/>
                            <a:pt x="393350" y="718294"/>
                            <a:pt x="419192" y="742810"/>
                          </a:cubicBezTo>
                          <a:cubicBezTo>
                            <a:pt x="445034" y="767327"/>
                            <a:pt x="738569" y="559930"/>
                            <a:pt x="769049" y="583784"/>
                          </a:cubicBezTo>
                          <a:cubicBezTo>
                            <a:pt x="799529" y="607638"/>
                            <a:pt x="592954" y="851862"/>
                            <a:pt x="602072" y="885934"/>
                          </a:cubicBezTo>
                          <a:cubicBezTo>
                            <a:pt x="611190" y="920006"/>
                            <a:pt x="823759" y="788218"/>
                            <a:pt x="823759" y="788218"/>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mc:Choice xmlns:a14="http://schemas.microsoft.com/office/drawing/2010/main" Requires="a14">
                <p:sp>
                  <p:nvSpPr>
                    <p:cNvPr id="36" name="TextBox 35"/>
                    <p:cNvSpPr txBox="1"/>
                    <p:nvPr/>
                  </p:nvSpPr>
                  <p:spPr>
                    <a:xfrm>
                      <a:off x="23237102" y="7596112"/>
                      <a:ext cx="655050"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36" name="TextBox 35"/>
                    <p:cNvSpPr txBox="1">
                      <a:spLocks noRot="1" noChangeAspect="1" noMove="1" noResize="1" noEditPoints="1" noAdjustHandles="1" noChangeArrowheads="1" noChangeShapeType="1" noTextEdit="1"/>
                    </p:cNvSpPr>
                    <p:nvPr/>
                  </p:nvSpPr>
                  <p:spPr>
                    <a:xfrm>
                      <a:off x="23237102" y="7596112"/>
                      <a:ext cx="655050" cy="57021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21130449" y="6249904"/>
                      <a:ext cx="655050"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Sub>
                          </m:oMath>
                        </m:oMathPara>
                      </a14:m>
                      <a:endParaRPr lang="en-US" sz="2800" dirty="0"/>
                    </a:p>
                  </p:txBody>
                </p:sp>
              </mc:Choice>
              <mc:Fallback>
                <p:sp>
                  <p:nvSpPr>
                    <p:cNvPr id="37" name="TextBox 36"/>
                    <p:cNvSpPr txBox="1">
                      <a:spLocks noRot="1" noChangeAspect="1" noMove="1" noResize="1" noEditPoints="1" noAdjustHandles="1" noChangeArrowheads="1" noChangeShapeType="1" noTextEdit="1"/>
                    </p:cNvSpPr>
                    <p:nvPr/>
                  </p:nvSpPr>
                  <p:spPr>
                    <a:xfrm>
                      <a:off x="21130449" y="6249904"/>
                      <a:ext cx="655050" cy="5702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9195953" y="7466092"/>
                      <a:ext cx="4933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lumMod val="65000"/>
                                  </a:schemeClr>
                                </a:solidFill>
                                <a:latin typeface="Cambria Math" panose="02040503050406030204" pitchFamily="18" charset="0"/>
                              </a:rPr>
                              <m:t>𝑘</m:t>
                            </m:r>
                          </m:oMath>
                        </m:oMathPara>
                      </a14:m>
                      <a:endParaRPr lang="en-US" sz="2800" dirty="0">
                        <a:solidFill>
                          <a:schemeClr val="bg1">
                            <a:lumMod val="65000"/>
                          </a:schemeClr>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9195953" y="7466092"/>
                      <a:ext cx="493340" cy="523220"/>
                    </a:xfrm>
                    <a:prstGeom prst="rect">
                      <a:avLst/>
                    </a:prstGeom>
                    <a:blipFill>
                      <a:blip r:embed="rId6"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19756719" y="6164918"/>
                      <a:ext cx="1411634"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𝜎</m:t>
                                </m:r>
                              </m:e>
                              <m:sub>
                                <m:r>
                                  <a:rPr lang="en-US" sz="2800" b="0" i="1" smtClean="0">
                                    <a:solidFill>
                                      <a:schemeClr val="accent1"/>
                                    </a:solidFill>
                                    <a:latin typeface="Cambria Math" panose="02040503050406030204" pitchFamily="18" charset="0"/>
                                  </a:rPr>
                                  <m:t>𝑥</m:t>
                                </m:r>
                              </m:sub>
                            </m:sSub>
                            <m:r>
                              <a:rPr lang="en-US" sz="2800" b="0" i="1" smtClean="0">
                                <a:solidFill>
                                  <a:schemeClr val="accent1"/>
                                </a:solidFill>
                                <a:latin typeface="Cambria Math" panose="02040503050406030204" pitchFamily="18" charset="0"/>
                              </a:rPr>
                              <m:t>=0</m:t>
                            </m:r>
                          </m:oMath>
                        </m:oMathPara>
                      </a14:m>
                      <a:endParaRPr lang="en-US" sz="2800" dirty="0">
                        <a:solidFill>
                          <a:schemeClr val="accent1"/>
                        </a:solidFill>
                      </a:endParaRPr>
                    </a:p>
                  </p:txBody>
                </p:sp>
              </mc:Choice>
              <mc:Fallback>
                <p:sp>
                  <p:nvSpPr>
                    <p:cNvPr id="39" name="TextBox 38"/>
                    <p:cNvSpPr txBox="1">
                      <a:spLocks noRot="1" noChangeAspect="1" noMove="1" noResize="1" noEditPoints="1" noAdjustHandles="1" noChangeArrowheads="1" noChangeShapeType="1" noTextEdit="1"/>
                    </p:cNvSpPr>
                    <p:nvPr/>
                  </p:nvSpPr>
                  <p:spPr>
                    <a:xfrm>
                      <a:off x="19756719" y="6164918"/>
                      <a:ext cx="1411634" cy="570216"/>
                    </a:xfrm>
                    <a:prstGeom prst="rect">
                      <a:avLst/>
                    </a:prstGeom>
                    <a:blipFill>
                      <a:blip r:embed="rId7"/>
                      <a:stretch>
                        <a:fillRect/>
                      </a:stretch>
                    </a:blipFill>
                  </p:spPr>
                  <p:txBody>
                    <a:bodyPr/>
                    <a:lstStyle/>
                    <a:p>
                      <a:r>
                        <a:rPr lang="en-US">
                          <a:noFill/>
                        </a:rPr>
                        <a:t> </a:t>
                      </a:r>
                    </a:p>
                  </p:txBody>
                </p:sp>
              </mc:Fallback>
            </mc:AlternateContent>
          </p:grpSp>
        </p:grpSp>
        <p:grpSp>
          <p:nvGrpSpPr>
            <p:cNvPr id="22" name="Group 21"/>
            <p:cNvGrpSpPr/>
            <p:nvPr/>
          </p:nvGrpSpPr>
          <p:grpSpPr>
            <a:xfrm>
              <a:off x="3387224" y="5330812"/>
              <a:ext cx="504056" cy="546460"/>
              <a:chOff x="6588224" y="2906194"/>
              <a:chExt cx="504056" cy="546460"/>
            </a:xfrm>
          </p:grpSpPr>
          <p:sp>
            <p:nvSpPr>
              <p:cNvPr id="30" name="TextBox 29"/>
              <p:cNvSpPr txBox="1"/>
              <p:nvPr/>
            </p:nvSpPr>
            <p:spPr>
              <a:xfrm>
                <a:off x="6804248" y="2906194"/>
                <a:ext cx="288032" cy="523220"/>
              </a:xfrm>
              <a:prstGeom prst="rect">
                <a:avLst/>
              </a:prstGeom>
              <a:noFill/>
            </p:spPr>
            <p:txBody>
              <a:bodyPr wrap="square" rtlCol="0">
                <a:spAutoFit/>
              </a:bodyPr>
              <a:lstStyle/>
              <a:p>
                <a:r>
                  <a:rPr lang="en-US" sz="2800" b="1" dirty="0">
                    <a:solidFill>
                      <a:schemeClr val="accent3">
                        <a:lumMod val="60000"/>
                        <a:lumOff val="40000"/>
                      </a:schemeClr>
                    </a:solidFill>
                  </a:rPr>
                  <a:t>*</a:t>
                </a:r>
              </a:p>
            </p:txBody>
          </p:sp>
          <p:sp>
            <p:nvSpPr>
              <p:cNvPr id="31" name="TextBox 30"/>
              <p:cNvSpPr txBox="1"/>
              <p:nvPr/>
            </p:nvSpPr>
            <p:spPr>
              <a:xfrm>
                <a:off x="6588224" y="3144877"/>
                <a:ext cx="504056" cy="307777"/>
              </a:xfrm>
              <a:prstGeom prst="rect">
                <a:avLst/>
              </a:prstGeom>
              <a:noFill/>
            </p:spPr>
            <p:txBody>
              <a:bodyPr wrap="square" rtlCol="0">
                <a:spAutoFit/>
              </a:bodyPr>
              <a:lstStyle/>
              <a:p>
                <a:r>
                  <a:rPr lang="en-US" sz="1400" b="1" dirty="0"/>
                  <a:t>(2)</a:t>
                </a:r>
              </a:p>
            </p:txBody>
          </p:sp>
        </p:grpSp>
        <p:grpSp>
          <p:nvGrpSpPr>
            <p:cNvPr id="24" name="Group 23"/>
            <p:cNvGrpSpPr/>
            <p:nvPr/>
          </p:nvGrpSpPr>
          <p:grpSpPr>
            <a:xfrm>
              <a:off x="4264171" y="3878467"/>
              <a:ext cx="904872" cy="813132"/>
              <a:chOff x="7091532" y="3556835"/>
              <a:chExt cx="904872" cy="813132"/>
            </a:xfrm>
          </p:grpSpPr>
          <p:sp>
            <p:nvSpPr>
              <p:cNvPr id="28" name="TextBox 27"/>
              <p:cNvSpPr txBox="1"/>
              <p:nvPr/>
            </p:nvSpPr>
            <p:spPr>
              <a:xfrm>
                <a:off x="7091532" y="3846747"/>
                <a:ext cx="524319" cy="523220"/>
              </a:xfrm>
              <a:prstGeom prst="rect">
                <a:avLst/>
              </a:prstGeom>
              <a:noFill/>
            </p:spPr>
            <p:txBody>
              <a:bodyPr wrap="square" rtlCol="0">
                <a:spAutoFit/>
              </a:bodyPr>
              <a:lstStyle/>
              <a:p>
                <a:r>
                  <a:rPr lang="en-US" sz="2800" b="1" dirty="0">
                    <a:solidFill>
                      <a:schemeClr val="accent3">
                        <a:lumMod val="60000"/>
                        <a:lumOff val="40000"/>
                      </a:schemeClr>
                    </a:solidFill>
                  </a:rPr>
                  <a:t>*</a:t>
                </a:r>
              </a:p>
            </p:txBody>
          </p:sp>
          <p:sp>
            <p:nvSpPr>
              <p:cNvPr id="29" name="TextBox 28"/>
              <p:cNvSpPr txBox="1"/>
              <p:nvPr/>
            </p:nvSpPr>
            <p:spPr>
              <a:xfrm>
                <a:off x="7250816" y="3556835"/>
                <a:ext cx="745588" cy="307777"/>
              </a:xfrm>
              <a:prstGeom prst="rect">
                <a:avLst/>
              </a:prstGeom>
              <a:noFill/>
            </p:spPr>
            <p:txBody>
              <a:bodyPr wrap="square" rtlCol="0">
                <a:spAutoFit/>
              </a:bodyPr>
              <a:lstStyle/>
              <a:p>
                <a:r>
                  <a:rPr lang="en-US" sz="1400" b="1" dirty="0"/>
                  <a:t>(1)</a:t>
                </a:r>
              </a:p>
            </p:txBody>
          </p:sp>
        </p:grpSp>
        <p:grpSp>
          <p:nvGrpSpPr>
            <p:cNvPr id="25" name="Group 24"/>
            <p:cNvGrpSpPr/>
            <p:nvPr/>
          </p:nvGrpSpPr>
          <p:grpSpPr>
            <a:xfrm>
              <a:off x="2672374" y="3829811"/>
              <a:ext cx="505104" cy="830998"/>
              <a:chOff x="6726660" y="3315598"/>
              <a:chExt cx="505104" cy="830998"/>
            </a:xfrm>
          </p:grpSpPr>
          <p:sp>
            <p:nvSpPr>
              <p:cNvPr id="26" name="TextBox 25"/>
              <p:cNvSpPr txBox="1"/>
              <p:nvPr/>
            </p:nvSpPr>
            <p:spPr>
              <a:xfrm>
                <a:off x="6726660" y="3623376"/>
                <a:ext cx="288032" cy="523220"/>
              </a:xfrm>
              <a:prstGeom prst="rect">
                <a:avLst/>
              </a:prstGeom>
              <a:noFill/>
            </p:spPr>
            <p:txBody>
              <a:bodyPr wrap="square" rtlCol="0">
                <a:spAutoFit/>
              </a:bodyPr>
              <a:lstStyle/>
              <a:p>
                <a:r>
                  <a:rPr lang="en-US" sz="2800" b="1" dirty="0">
                    <a:solidFill>
                      <a:schemeClr val="accent3">
                        <a:lumMod val="60000"/>
                        <a:lumOff val="40000"/>
                      </a:schemeClr>
                    </a:solidFill>
                  </a:rPr>
                  <a:t>*</a:t>
                </a:r>
              </a:p>
            </p:txBody>
          </p:sp>
          <p:sp>
            <p:nvSpPr>
              <p:cNvPr id="27" name="TextBox 26"/>
              <p:cNvSpPr txBox="1"/>
              <p:nvPr/>
            </p:nvSpPr>
            <p:spPr>
              <a:xfrm>
                <a:off x="6727708" y="3315598"/>
                <a:ext cx="504056" cy="307777"/>
              </a:xfrm>
              <a:prstGeom prst="rect">
                <a:avLst/>
              </a:prstGeom>
              <a:noFill/>
            </p:spPr>
            <p:txBody>
              <a:bodyPr wrap="square" rtlCol="0">
                <a:spAutoFit/>
              </a:bodyPr>
              <a:lstStyle/>
              <a:p>
                <a:r>
                  <a:rPr lang="en-US" sz="1400" b="1" dirty="0"/>
                  <a:t>(3)</a:t>
                </a:r>
              </a:p>
            </p:txBody>
          </p:sp>
        </p:grpSp>
      </p:grpSp>
      <p:sp>
        <p:nvSpPr>
          <p:cNvPr id="53" name="Content Placeholder 2"/>
          <p:cNvSpPr txBox="1">
            <a:spLocks/>
          </p:cNvSpPr>
          <p:nvPr/>
        </p:nvSpPr>
        <p:spPr>
          <a:xfrm>
            <a:off x="576020" y="1911247"/>
            <a:ext cx="5449660" cy="41217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t>Potential Trajectory:</a:t>
            </a:r>
          </a:p>
          <a:p>
            <a:endParaRPr lang="en-US" dirty="0"/>
          </a:p>
        </p:txBody>
      </p:sp>
    </p:spTree>
    <p:extLst>
      <p:ext uri="{BB962C8B-B14F-4D97-AF65-F5344CB8AC3E}">
        <p14:creationId xmlns:p14="http://schemas.microsoft.com/office/powerpoint/2010/main" val="4530196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 name="Content Placeholder 2"/>
              <p:cNvSpPr>
                <a:spLocks noGrp="1"/>
              </p:cNvSpPr>
              <p:nvPr>
                <p:ph idx="1"/>
              </p:nvPr>
            </p:nvSpPr>
            <p:spPr>
              <a:xfrm>
                <a:off x="5980721" y="2011680"/>
                <a:ext cx="5785276" cy="3766185"/>
              </a:xfrm>
            </p:spPr>
            <p:txBody>
              <a:bodyPr>
                <a:normAutofit/>
              </a:bodyPr>
              <a:lstStyle/>
              <a:p>
                <a:r>
                  <a:rPr lang="en-US" dirty="0"/>
                  <a:t>(1) </a:t>
                </a:r>
              </a:p>
              <a:p>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𝑥</m:t>
                        </m:r>
                      </m:sub>
                    </m:sSub>
                    <m:r>
                      <a:rPr lang="en-US" i="1">
                        <a:latin typeface="Cambria Math" panose="02040503050406030204" pitchFamily="18" charset="0"/>
                      </a:rPr>
                      <m:t>&gt;0</m:t>
                    </m:r>
                  </m:oMath>
                </a14:m>
                <a:r>
                  <a:rPr lang="en-US" dirty="0"/>
                  <a:t>, so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𝑥</m:t>
                        </m:r>
                        <m:r>
                          <a:rPr lang="en-US" b="0" i="1" smtClean="0">
                            <a:latin typeface="Cambria Math" panose="02040503050406030204" pitchFamily="18" charset="0"/>
                          </a:rPr>
                          <m:t>0</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oMath>
                </a14:m>
                <a:endParaRPr lang="en-US" b="0" dirty="0"/>
              </a:p>
              <a:p>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e>
                      <m:sub>
                        <m:r>
                          <a:rPr lang="en-US" b="0" i="1" dirty="0" smtClean="0">
                            <a:latin typeface="Cambria Math" panose="02040503050406030204" pitchFamily="18" charset="0"/>
                          </a:rPr>
                          <m:t>𝑟𝑒𝑓</m:t>
                        </m:r>
                      </m:sub>
                    </m:sSub>
                    <m:r>
                      <a:rPr lang="en-US" b="0" i="1" dirty="0" smtClean="0">
                        <a:latin typeface="Cambria Math" panose="02040503050406030204" pitchFamily="18" charset="0"/>
                      </a:rPr>
                      <m:t>−</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𝑥</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&lt;0</m:t>
                    </m:r>
                  </m:oMath>
                </a14:m>
                <a:endParaRPr lang="en-US" b="0" dirty="0"/>
              </a:p>
              <a:p>
                <a:r>
                  <a:rPr lang="en-US" dirty="0"/>
                  <a:t>until surface is reached</a:t>
                </a:r>
              </a:p>
              <a:p>
                <a:r>
                  <a:rPr lang="en-US" dirty="0"/>
                  <a:t>if undisturbed, will slide on surface</a:t>
                </a:r>
              </a:p>
            </p:txBody>
          </p:sp>
        </mc:Choice>
        <mc:Fallback>
          <p:sp>
            <p:nvSpPr>
              <p:cNvPr id="23" name="Content Placeholder 2"/>
              <p:cNvSpPr>
                <a:spLocks noGrp="1" noRot="1" noChangeAspect="1" noMove="1" noResize="1" noEditPoints="1" noAdjustHandles="1" noChangeArrowheads="1" noChangeShapeType="1" noTextEdit="1"/>
              </p:cNvSpPr>
              <p:nvPr>
                <p:ph idx="1"/>
              </p:nvPr>
            </p:nvSpPr>
            <p:spPr>
              <a:xfrm>
                <a:off x="5980721" y="2011680"/>
                <a:ext cx="5785276" cy="3766185"/>
              </a:xfrm>
              <a:blipFill>
                <a:blip r:embed="rId2"/>
                <a:stretch>
                  <a:fillRect t="-2751"/>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Classical Sliding Surface</a:t>
            </a:r>
          </a:p>
        </p:txBody>
      </p:sp>
      <p:sp>
        <p:nvSpPr>
          <p:cNvPr id="21" name="Slide Number Placeholder 20"/>
          <p:cNvSpPr>
            <a:spLocks noGrp="1"/>
          </p:cNvSpPr>
          <p:nvPr>
            <p:ph type="sldNum" sz="quarter" idx="12"/>
          </p:nvPr>
        </p:nvSpPr>
        <p:spPr/>
        <p:txBody>
          <a:bodyPr/>
          <a:lstStyle/>
          <a:p>
            <a:fld id="{80DB475F-BAFD-4EEF-9F00-B5C183201CD7}" type="slidenum">
              <a:rPr lang="en-US" smtClean="0"/>
              <a:t>25</a:t>
            </a:fld>
            <a:endParaRPr lang="en-US" dirty="0"/>
          </a:p>
        </p:txBody>
      </p:sp>
      <p:grpSp>
        <p:nvGrpSpPr>
          <p:cNvPr id="19" name="Group 18"/>
          <p:cNvGrpSpPr/>
          <p:nvPr/>
        </p:nvGrpSpPr>
        <p:grpSpPr>
          <a:xfrm>
            <a:off x="656842" y="1816933"/>
            <a:ext cx="4571999" cy="4155677"/>
            <a:chOff x="971602" y="2657699"/>
            <a:chExt cx="4571999" cy="4155677"/>
          </a:xfrm>
        </p:grpSpPr>
        <p:grpSp>
          <p:nvGrpSpPr>
            <p:cNvPr id="20" name="Group 19"/>
            <p:cNvGrpSpPr>
              <a:grpSpLocks noChangeAspect="1"/>
            </p:cNvGrpSpPr>
            <p:nvPr/>
          </p:nvGrpSpPr>
          <p:grpSpPr>
            <a:xfrm>
              <a:off x="971602" y="2657699"/>
              <a:ext cx="4571999" cy="4155677"/>
              <a:chOff x="18738635" y="5593469"/>
              <a:chExt cx="4982659" cy="4528942"/>
            </a:xfrm>
          </p:grpSpPr>
          <p:sp>
            <p:nvSpPr>
              <p:cNvPr id="32" name="Rectangle 31"/>
              <p:cNvSpPr/>
              <p:nvPr/>
            </p:nvSpPr>
            <p:spPr>
              <a:xfrm>
                <a:off x="18738635" y="5925143"/>
                <a:ext cx="4971607" cy="3657600"/>
              </a:xfrm>
              <a:prstGeom prst="rect">
                <a:avLst/>
              </a:prstGeom>
              <a:ln>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p:cNvGrpSpPr/>
              <p:nvPr/>
            </p:nvGrpSpPr>
            <p:grpSpPr>
              <a:xfrm>
                <a:off x="18931781" y="5593469"/>
                <a:ext cx="4789513" cy="4528942"/>
                <a:chOff x="19126200" y="5772726"/>
                <a:chExt cx="4789513" cy="4528942"/>
              </a:xfrm>
            </p:grpSpPr>
            <p:cxnSp>
              <p:nvCxnSpPr>
                <p:cNvPr id="34" name="Straight Arrow Connector 33"/>
                <p:cNvCxnSpPr/>
                <p:nvPr/>
              </p:nvCxnSpPr>
              <p:spPr>
                <a:xfrm>
                  <a:off x="19583400" y="7572359"/>
                  <a:ext cx="0" cy="659613"/>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a:grpSpLocks noChangeAspect="1"/>
                </p:cNvGrpSpPr>
                <p:nvPr/>
              </p:nvGrpSpPr>
              <p:grpSpPr>
                <a:xfrm>
                  <a:off x="19126200" y="5772726"/>
                  <a:ext cx="4789513" cy="4528942"/>
                  <a:chOff x="4555546" y="2121299"/>
                  <a:chExt cx="2901027" cy="2743200"/>
                </a:xfrm>
              </p:grpSpPr>
              <p:cxnSp>
                <p:nvCxnSpPr>
                  <p:cNvPr id="40" name="Straight Connector 39"/>
                  <p:cNvCxnSpPr/>
                  <p:nvPr/>
                </p:nvCxnSpPr>
                <p:spPr>
                  <a:xfrm rot="2700000">
                    <a:off x="4507561" y="3492899"/>
                    <a:ext cx="2743200" cy="0"/>
                  </a:xfrm>
                  <a:prstGeom prst="line">
                    <a:avLst/>
                  </a:prstGeom>
                  <a:ln w="2857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555546" y="2523031"/>
                    <a:ext cx="2560320" cy="1850186"/>
                    <a:chOff x="59746" y="465631"/>
                    <a:chExt cx="2560320" cy="1850186"/>
                  </a:xfrm>
                </p:grpSpPr>
                <p:cxnSp>
                  <p:nvCxnSpPr>
                    <p:cNvPr id="51" name="Straight Connector 50"/>
                    <p:cNvCxnSpPr/>
                    <p:nvPr/>
                  </p:nvCxnSpPr>
                  <p:spPr>
                    <a:xfrm>
                      <a:off x="59746" y="1353710"/>
                      <a:ext cx="2560320"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309585" y="465631"/>
                      <a:ext cx="0" cy="1850186"/>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p:nvPr/>
                </p:nvCxnSpPr>
                <p:spPr>
                  <a:xfrm>
                    <a:off x="4555547" y="3614418"/>
                    <a:ext cx="2560320"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555547" y="3196424"/>
                    <a:ext cx="2560320"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4759740" y="2523031"/>
                    <a:ext cx="2696833" cy="1562241"/>
                    <a:chOff x="4759740" y="2523031"/>
                    <a:chExt cx="2696833" cy="1562241"/>
                  </a:xfrm>
                </p:grpSpPr>
                <p:grpSp>
                  <p:nvGrpSpPr>
                    <p:cNvPr id="45" name="Group 44"/>
                    <p:cNvGrpSpPr/>
                    <p:nvPr/>
                  </p:nvGrpSpPr>
                  <p:grpSpPr>
                    <a:xfrm>
                      <a:off x="4759740" y="2523031"/>
                      <a:ext cx="2696833" cy="1562241"/>
                      <a:chOff x="4759740" y="2523031"/>
                      <a:chExt cx="2696833" cy="1562241"/>
                    </a:xfrm>
                  </p:grpSpPr>
                  <p:sp>
                    <p:nvSpPr>
                      <p:cNvPr id="47" name="Arc 46"/>
                      <p:cNvSpPr/>
                      <p:nvPr/>
                    </p:nvSpPr>
                    <p:spPr>
                      <a:xfrm>
                        <a:off x="5992193" y="2523031"/>
                        <a:ext cx="747338" cy="1490869"/>
                      </a:xfrm>
                      <a:prstGeom prst="arc">
                        <a:avLst>
                          <a:gd name="adj1" fmla="val 21415550"/>
                          <a:gd name="adj2" fmla="val 5269746"/>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p:cNvSpPr/>
                      <p:nvPr/>
                    </p:nvSpPr>
                    <p:spPr>
                      <a:xfrm>
                        <a:off x="5406887" y="2622534"/>
                        <a:ext cx="2049686" cy="1391366"/>
                      </a:xfrm>
                      <a:prstGeom prst="arc">
                        <a:avLst>
                          <a:gd name="adj1" fmla="val 5582137"/>
                          <a:gd name="adj2" fmla="val 11654867"/>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p:cNvSpPr/>
                      <p:nvPr/>
                    </p:nvSpPr>
                    <p:spPr>
                      <a:xfrm>
                        <a:off x="4759740" y="3077156"/>
                        <a:ext cx="1434326" cy="1008116"/>
                      </a:xfrm>
                      <a:prstGeom prst="arc">
                        <a:avLst>
                          <a:gd name="adj1" fmla="val 16174465"/>
                          <a:gd name="adj2" fmla="val 927014"/>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a:off x="5628682" y="2821734"/>
                        <a:ext cx="1062978" cy="943207"/>
                      </a:xfrm>
                      <a:prstGeom prst="arc">
                        <a:avLst>
                          <a:gd name="adj1" fmla="val 5400000"/>
                          <a:gd name="adj2" fmla="val 11210552"/>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6" name="Freeform: Shape 45"/>
                    <p:cNvSpPr/>
                    <p:nvPr/>
                  </p:nvSpPr>
                  <p:spPr>
                    <a:xfrm>
                      <a:off x="5628104" y="3214887"/>
                      <a:ext cx="177282" cy="196223"/>
                    </a:xfrm>
                    <a:custGeom>
                      <a:avLst/>
                      <a:gdLst>
                        <a:gd name="connsiteX0" fmla="*/ 0 w 1176793"/>
                        <a:gd name="connsiteY0" fmla="*/ 149574 h 870431"/>
                        <a:gd name="connsiteX1" fmla="*/ 532738 w 1176793"/>
                        <a:gd name="connsiteY1" fmla="*/ 6450 h 870431"/>
                        <a:gd name="connsiteX2" fmla="*/ 242515 w 1176793"/>
                        <a:gd name="connsiteY2" fmla="*/ 336430 h 870431"/>
                        <a:gd name="connsiteX3" fmla="*/ 679837 w 1176793"/>
                        <a:gd name="connsiteY3" fmla="*/ 221136 h 870431"/>
                        <a:gd name="connsiteX4" fmla="*/ 473103 w 1176793"/>
                        <a:gd name="connsiteY4" fmla="*/ 539188 h 870431"/>
                        <a:gd name="connsiteX5" fmla="*/ 850790 w 1176793"/>
                        <a:gd name="connsiteY5" fmla="*/ 419918 h 870431"/>
                        <a:gd name="connsiteX6" fmla="*/ 655983 w 1176793"/>
                        <a:gd name="connsiteY6" fmla="*/ 726043 h 870431"/>
                        <a:gd name="connsiteX7" fmla="*/ 1005840 w 1176793"/>
                        <a:gd name="connsiteY7" fmla="*/ 567017 h 870431"/>
                        <a:gd name="connsiteX8" fmla="*/ 838863 w 1176793"/>
                        <a:gd name="connsiteY8" fmla="*/ 869167 h 870431"/>
                        <a:gd name="connsiteX9" fmla="*/ 1176793 w 1176793"/>
                        <a:gd name="connsiteY9" fmla="*/ 682311 h 870431"/>
                        <a:gd name="connsiteX0" fmla="*/ 0 w 940002"/>
                        <a:gd name="connsiteY0" fmla="*/ 85067 h 887198"/>
                        <a:gd name="connsiteX1" fmla="*/ 295947 w 940002"/>
                        <a:gd name="connsiteY1" fmla="*/ 23217 h 887198"/>
                        <a:gd name="connsiteX2" fmla="*/ 5724 w 940002"/>
                        <a:gd name="connsiteY2" fmla="*/ 353197 h 887198"/>
                        <a:gd name="connsiteX3" fmla="*/ 443046 w 940002"/>
                        <a:gd name="connsiteY3" fmla="*/ 237903 h 887198"/>
                        <a:gd name="connsiteX4" fmla="*/ 236312 w 940002"/>
                        <a:gd name="connsiteY4" fmla="*/ 555955 h 887198"/>
                        <a:gd name="connsiteX5" fmla="*/ 613999 w 940002"/>
                        <a:gd name="connsiteY5" fmla="*/ 436685 h 887198"/>
                        <a:gd name="connsiteX6" fmla="*/ 419192 w 940002"/>
                        <a:gd name="connsiteY6" fmla="*/ 742810 h 887198"/>
                        <a:gd name="connsiteX7" fmla="*/ 769049 w 940002"/>
                        <a:gd name="connsiteY7" fmla="*/ 583784 h 887198"/>
                        <a:gd name="connsiteX8" fmla="*/ 602072 w 940002"/>
                        <a:gd name="connsiteY8" fmla="*/ 885934 h 887198"/>
                        <a:gd name="connsiteX9" fmla="*/ 940002 w 940002"/>
                        <a:gd name="connsiteY9" fmla="*/ 699078 h 887198"/>
                        <a:gd name="connsiteX0" fmla="*/ 0 w 823759"/>
                        <a:gd name="connsiteY0" fmla="*/ 85067 h 891561"/>
                        <a:gd name="connsiteX1" fmla="*/ 295947 w 823759"/>
                        <a:gd name="connsiteY1" fmla="*/ 23217 h 891561"/>
                        <a:gd name="connsiteX2" fmla="*/ 5724 w 823759"/>
                        <a:gd name="connsiteY2" fmla="*/ 353197 h 891561"/>
                        <a:gd name="connsiteX3" fmla="*/ 443046 w 823759"/>
                        <a:gd name="connsiteY3" fmla="*/ 237903 h 891561"/>
                        <a:gd name="connsiteX4" fmla="*/ 236312 w 823759"/>
                        <a:gd name="connsiteY4" fmla="*/ 555955 h 891561"/>
                        <a:gd name="connsiteX5" fmla="*/ 613999 w 823759"/>
                        <a:gd name="connsiteY5" fmla="*/ 436685 h 891561"/>
                        <a:gd name="connsiteX6" fmla="*/ 419192 w 823759"/>
                        <a:gd name="connsiteY6" fmla="*/ 742810 h 891561"/>
                        <a:gd name="connsiteX7" fmla="*/ 769049 w 823759"/>
                        <a:gd name="connsiteY7" fmla="*/ 583784 h 891561"/>
                        <a:gd name="connsiteX8" fmla="*/ 602072 w 823759"/>
                        <a:gd name="connsiteY8" fmla="*/ 885934 h 891561"/>
                        <a:gd name="connsiteX9" fmla="*/ 823759 w 823759"/>
                        <a:gd name="connsiteY9" fmla="*/ 788218 h 89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759" h="891561">
                          <a:moveTo>
                            <a:pt x="0" y="85067"/>
                          </a:moveTo>
                          <a:cubicBezTo>
                            <a:pt x="246159" y="-2067"/>
                            <a:pt x="294993" y="-21471"/>
                            <a:pt x="295947" y="23217"/>
                          </a:cubicBezTo>
                          <a:cubicBezTo>
                            <a:pt x="296901" y="67905"/>
                            <a:pt x="-18792" y="317416"/>
                            <a:pt x="5724" y="353197"/>
                          </a:cubicBezTo>
                          <a:cubicBezTo>
                            <a:pt x="30241" y="388978"/>
                            <a:pt x="404615" y="204110"/>
                            <a:pt x="443046" y="237903"/>
                          </a:cubicBezTo>
                          <a:cubicBezTo>
                            <a:pt x="481477" y="271696"/>
                            <a:pt x="207820" y="522825"/>
                            <a:pt x="236312" y="555955"/>
                          </a:cubicBezTo>
                          <a:cubicBezTo>
                            <a:pt x="264804" y="589085"/>
                            <a:pt x="583519" y="405543"/>
                            <a:pt x="613999" y="436685"/>
                          </a:cubicBezTo>
                          <a:cubicBezTo>
                            <a:pt x="644479" y="467827"/>
                            <a:pt x="393350" y="718294"/>
                            <a:pt x="419192" y="742810"/>
                          </a:cubicBezTo>
                          <a:cubicBezTo>
                            <a:pt x="445034" y="767327"/>
                            <a:pt x="738569" y="559930"/>
                            <a:pt x="769049" y="583784"/>
                          </a:cubicBezTo>
                          <a:cubicBezTo>
                            <a:pt x="799529" y="607638"/>
                            <a:pt x="592954" y="851862"/>
                            <a:pt x="602072" y="885934"/>
                          </a:cubicBezTo>
                          <a:cubicBezTo>
                            <a:pt x="611190" y="920006"/>
                            <a:pt x="823759" y="788218"/>
                            <a:pt x="823759" y="788218"/>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mc:Choice xmlns:a14="http://schemas.microsoft.com/office/drawing/2010/main" Requires="a14">
                <p:sp>
                  <p:nvSpPr>
                    <p:cNvPr id="36" name="TextBox 35"/>
                    <p:cNvSpPr txBox="1"/>
                    <p:nvPr/>
                  </p:nvSpPr>
                  <p:spPr>
                    <a:xfrm>
                      <a:off x="23237102" y="7596112"/>
                      <a:ext cx="655050"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36" name="TextBox 35"/>
                    <p:cNvSpPr txBox="1">
                      <a:spLocks noRot="1" noChangeAspect="1" noMove="1" noResize="1" noEditPoints="1" noAdjustHandles="1" noChangeArrowheads="1" noChangeShapeType="1" noTextEdit="1"/>
                    </p:cNvSpPr>
                    <p:nvPr/>
                  </p:nvSpPr>
                  <p:spPr>
                    <a:xfrm>
                      <a:off x="23237102" y="7596112"/>
                      <a:ext cx="655050" cy="5702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21130449" y="6249904"/>
                      <a:ext cx="655050"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Sub>
                          </m:oMath>
                        </m:oMathPara>
                      </a14:m>
                      <a:endParaRPr lang="en-US" sz="2800" dirty="0"/>
                    </a:p>
                  </p:txBody>
                </p:sp>
              </mc:Choice>
              <mc:Fallback>
                <p:sp>
                  <p:nvSpPr>
                    <p:cNvPr id="37" name="TextBox 36"/>
                    <p:cNvSpPr txBox="1">
                      <a:spLocks noRot="1" noChangeAspect="1" noMove="1" noResize="1" noEditPoints="1" noAdjustHandles="1" noChangeArrowheads="1" noChangeShapeType="1" noTextEdit="1"/>
                    </p:cNvSpPr>
                    <p:nvPr/>
                  </p:nvSpPr>
                  <p:spPr>
                    <a:xfrm>
                      <a:off x="21130449" y="6249904"/>
                      <a:ext cx="655050" cy="5702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9195953" y="7466092"/>
                      <a:ext cx="4933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lumMod val="65000"/>
                                  </a:schemeClr>
                                </a:solidFill>
                                <a:latin typeface="Cambria Math" panose="02040503050406030204" pitchFamily="18" charset="0"/>
                              </a:rPr>
                              <m:t>𝑘</m:t>
                            </m:r>
                          </m:oMath>
                        </m:oMathPara>
                      </a14:m>
                      <a:endParaRPr lang="en-US" sz="2800" dirty="0">
                        <a:solidFill>
                          <a:schemeClr val="bg1">
                            <a:lumMod val="65000"/>
                          </a:schemeClr>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9195953" y="7466092"/>
                      <a:ext cx="493340" cy="523220"/>
                    </a:xfrm>
                    <a:prstGeom prst="rect">
                      <a:avLst/>
                    </a:prstGeom>
                    <a:blipFill>
                      <a:blip r:embed="rId6"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19756719" y="6164918"/>
                      <a:ext cx="1411634"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𝜎</m:t>
                                </m:r>
                              </m:e>
                              <m:sub>
                                <m:r>
                                  <a:rPr lang="en-US" sz="2800" b="0" i="1" smtClean="0">
                                    <a:solidFill>
                                      <a:schemeClr val="accent1"/>
                                    </a:solidFill>
                                    <a:latin typeface="Cambria Math" panose="02040503050406030204" pitchFamily="18" charset="0"/>
                                  </a:rPr>
                                  <m:t>𝑥</m:t>
                                </m:r>
                              </m:sub>
                            </m:sSub>
                            <m:r>
                              <a:rPr lang="en-US" sz="2800" b="0" i="1" smtClean="0">
                                <a:solidFill>
                                  <a:schemeClr val="accent1"/>
                                </a:solidFill>
                                <a:latin typeface="Cambria Math" panose="02040503050406030204" pitchFamily="18" charset="0"/>
                              </a:rPr>
                              <m:t>=0</m:t>
                            </m:r>
                          </m:oMath>
                        </m:oMathPara>
                      </a14:m>
                      <a:endParaRPr lang="en-US" sz="2800" dirty="0">
                        <a:solidFill>
                          <a:schemeClr val="accent1"/>
                        </a:solidFill>
                      </a:endParaRPr>
                    </a:p>
                  </p:txBody>
                </p:sp>
              </mc:Choice>
              <mc:Fallback>
                <p:sp>
                  <p:nvSpPr>
                    <p:cNvPr id="39" name="TextBox 38"/>
                    <p:cNvSpPr txBox="1">
                      <a:spLocks noRot="1" noChangeAspect="1" noMove="1" noResize="1" noEditPoints="1" noAdjustHandles="1" noChangeArrowheads="1" noChangeShapeType="1" noTextEdit="1"/>
                    </p:cNvSpPr>
                    <p:nvPr/>
                  </p:nvSpPr>
                  <p:spPr>
                    <a:xfrm>
                      <a:off x="19756719" y="6164918"/>
                      <a:ext cx="1411634" cy="570216"/>
                    </a:xfrm>
                    <a:prstGeom prst="rect">
                      <a:avLst/>
                    </a:prstGeom>
                    <a:blipFill>
                      <a:blip r:embed="rId7"/>
                      <a:stretch>
                        <a:fillRect/>
                      </a:stretch>
                    </a:blipFill>
                  </p:spPr>
                  <p:txBody>
                    <a:bodyPr/>
                    <a:lstStyle/>
                    <a:p>
                      <a:r>
                        <a:rPr lang="en-US">
                          <a:noFill/>
                        </a:rPr>
                        <a:t> </a:t>
                      </a:r>
                    </a:p>
                  </p:txBody>
                </p:sp>
              </mc:Fallback>
            </mc:AlternateContent>
          </p:grpSp>
        </p:grpSp>
        <p:grpSp>
          <p:nvGrpSpPr>
            <p:cNvPr id="22" name="Group 21"/>
            <p:cNvGrpSpPr/>
            <p:nvPr/>
          </p:nvGrpSpPr>
          <p:grpSpPr>
            <a:xfrm>
              <a:off x="3387224" y="5330812"/>
              <a:ext cx="504056" cy="546460"/>
              <a:chOff x="6588224" y="2906194"/>
              <a:chExt cx="504056" cy="546460"/>
            </a:xfrm>
          </p:grpSpPr>
          <p:sp>
            <p:nvSpPr>
              <p:cNvPr id="30" name="TextBox 29"/>
              <p:cNvSpPr txBox="1"/>
              <p:nvPr/>
            </p:nvSpPr>
            <p:spPr>
              <a:xfrm>
                <a:off x="6804248" y="2906194"/>
                <a:ext cx="288032" cy="523220"/>
              </a:xfrm>
              <a:prstGeom prst="rect">
                <a:avLst/>
              </a:prstGeom>
              <a:noFill/>
            </p:spPr>
            <p:txBody>
              <a:bodyPr wrap="square" rtlCol="0">
                <a:spAutoFit/>
              </a:bodyPr>
              <a:lstStyle/>
              <a:p>
                <a:r>
                  <a:rPr lang="en-US" sz="2800" b="1" dirty="0">
                    <a:solidFill>
                      <a:schemeClr val="accent3">
                        <a:lumMod val="60000"/>
                        <a:lumOff val="40000"/>
                      </a:schemeClr>
                    </a:solidFill>
                  </a:rPr>
                  <a:t>*</a:t>
                </a:r>
              </a:p>
            </p:txBody>
          </p:sp>
          <p:sp>
            <p:nvSpPr>
              <p:cNvPr id="31" name="TextBox 30"/>
              <p:cNvSpPr txBox="1"/>
              <p:nvPr/>
            </p:nvSpPr>
            <p:spPr>
              <a:xfrm>
                <a:off x="6588224" y="3144877"/>
                <a:ext cx="504056" cy="307777"/>
              </a:xfrm>
              <a:prstGeom prst="rect">
                <a:avLst/>
              </a:prstGeom>
              <a:noFill/>
            </p:spPr>
            <p:txBody>
              <a:bodyPr wrap="square" rtlCol="0">
                <a:spAutoFit/>
              </a:bodyPr>
              <a:lstStyle/>
              <a:p>
                <a:r>
                  <a:rPr lang="en-US" sz="1400" b="1" dirty="0"/>
                  <a:t>(2)</a:t>
                </a:r>
              </a:p>
            </p:txBody>
          </p:sp>
        </p:grpSp>
        <p:grpSp>
          <p:nvGrpSpPr>
            <p:cNvPr id="24" name="Group 23"/>
            <p:cNvGrpSpPr/>
            <p:nvPr/>
          </p:nvGrpSpPr>
          <p:grpSpPr>
            <a:xfrm>
              <a:off x="4230723" y="3838847"/>
              <a:ext cx="914570" cy="1038101"/>
              <a:chOff x="7058084" y="3517215"/>
              <a:chExt cx="914570" cy="1038101"/>
            </a:xfrm>
          </p:grpSpPr>
          <p:sp>
            <p:nvSpPr>
              <p:cNvPr id="28" name="TextBox 27"/>
              <p:cNvSpPr txBox="1"/>
              <p:nvPr/>
            </p:nvSpPr>
            <p:spPr>
              <a:xfrm>
                <a:off x="7058084" y="3785875"/>
                <a:ext cx="524319" cy="769441"/>
              </a:xfrm>
              <a:prstGeom prst="rect">
                <a:avLst/>
              </a:prstGeom>
              <a:noFill/>
            </p:spPr>
            <p:txBody>
              <a:bodyPr wrap="square" rtlCol="0">
                <a:spAutoFit/>
              </a:bodyPr>
              <a:lstStyle/>
              <a:p>
                <a:r>
                  <a:rPr lang="en-US" sz="4400" b="1" dirty="0">
                    <a:solidFill>
                      <a:schemeClr val="accent3">
                        <a:lumMod val="60000"/>
                        <a:lumOff val="40000"/>
                      </a:schemeClr>
                    </a:solidFill>
                  </a:rPr>
                  <a:t>*</a:t>
                </a:r>
              </a:p>
            </p:txBody>
          </p:sp>
          <p:sp>
            <p:nvSpPr>
              <p:cNvPr id="29" name="TextBox 28"/>
              <p:cNvSpPr txBox="1"/>
              <p:nvPr/>
            </p:nvSpPr>
            <p:spPr>
              <a:xfrm>
                <a:off x="7227066" y="3517215"/>
                <a:ext cx="745588" cy="461665"/>
              </a:xfrm>
              <a:prstGeom prst="rect">
                <a:avLst/>
              </a:prstGeom>
              <a:noFill/>
            </p:spPr>
            <p:txBody>
              <a:bodyPr wrap="square" rtlCol="0">
                <a:spAutoFit/>
              </a:bodyPr>
              <a:lstStyle/>
              <a:p>
                <a:r>
                  <a:rPr lang="en-US" sz="2400" b="1" dirty="0"/>
                  <a:t>(1)</a:t>
                </a:r>
              </a:p>
            </p:txBody>
          </p:sp>
        </p:grpSp>
        <p:grpSp>
          <p:nvGrpSpPr>
            <p:cNvPr id="25" name="Group 24"/>
            <p:cNvGrpSpPr/>
            <p:nvPr/>
          </p:nvGrpSpPr>
          <p:grpSpPr>
            <a:xfrm>
              <a:off x="2672374" y="3829811"/>
              <a:ext cx="505104" cy="830998"/>
              <a:chOff x="6726660" y="3315598"/>
              <a:chExt cx="505104" cy="830998"/>
            </a:xfrm>
          </p:grpSpPr>
          <p:sp>
            <p:nvSpPr>
              <p:cNvPr id="26" name="TextBox 25"/>
              <p:cNvSpPr txBox="1"/>
              <p:nvPr/>
            </p:nvSpPr>
            <p:spPr>
              <a:xfrm>
                <a:off x="6726660" y="3623376"/>
                <a:ext cx="288032" cy="523220"/>
              </a:xfrm>
              <a:prstGeom prst="rect">
                <a:avLst/>
              </a:prstGeom>
              <a:noFill/>
            </p:spPr>
            <p:txBody>
              <a:bodyPr wrap="square" rtlCol="0">
                <a:spAutoFit/>
              </a:bodyPr>
              <a:lstStyle/>
              <a:p>
                <a:r>
                  <a:rPr lang="en-US" sz="2800" b="1" dirty="0">
                    <a:solidFill>
                      <a:schemeClr val="accent3">
                        <a:lumMod val="60000"/>
                        <a:lumOff val="40000"/>
                      </a:schemeClr>
                    </a:solidFill>
                  </a:rPr>
                  <a:t>*</a:t>
                </a:r>
              </a:p>
            </p:txBody>
          </p:sp>
          <p:sp>
            <p:nvSpPr>
              <p:cNvPr id="27" name="TextBox 26"/>
              <p:cNvSpPr txBox="1"/>
              <p:nvPr/>
            </p:nvSpPr>
            <p:spPr>
              <a:xfrm>
                <a:off x="6727708" y="3315598"/>
                <a:ext cx="504056" cy="307777"/>
              </a:xfrm>
              <a:prstGeom prst="rect">
                <a:avLst/>
              </a:prstGeom>
              <a:noFill/>
            </p:spPr>
            <p:txBody>
              <a:bodyPr wrap="square" rtlCol="0">
                <a:spAutoFit/>
              </a:bodyPr>
              <a:lstStyle/>
              <a:p>
                <a:r>
                  <a:rPr lang="en-US" sz="1400" b="1" dirty="0"/>
                  <a:t>(3)</a:t>
                </a:r>
              </a:p>
            </p:txBody>
          </p:sp>
        </p:grpSp>
      </p:grpSp>
    </p:spTree>
    <p:extLst>
      <p:ext uri="{BB962C8B-B14F-4D97-AF65-F5344CB8AC3E}">
        <p14:creationId xmlns:p14="http://schemas.microsoft.com/office/powerpoint/2010/main" val="992709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 name="Content Placeholder 2"/>
              <p:cNvSpPr>
                <a:spLocks noGrp="1"/>
              </p:cNvSpPr>
              <p:nvPr>
                <p:ph idx="1"/>
              </p:nvPr>
            </p:nvSpPr>
            <p:spPr>
              <a:xfrm>
                <a:off x="5980721" y="2011680"/>
                <a:ext cx="5449660" cy="3766185"/>
              </a:xfrm>
            </p:spPr>
            <p:txBody>
              <a:bodyPr>
                <a:normAutofit fontScale="85000" lnSpcReduction="10000"/>
              </a:bodyPr>
              <a:lstStyle/>
              <a:p>
                <a:r>
                  <a:rPr lang="en-US" dirty="0"/>
                  <a:t>(2)  </a:t>
                </a:r>
              </a:p>
              <a:p>
                <a:r>
                  <a:rPr lang="en-US" dirty="0"/>
                  <a:t>negative disturbance forces system away from surface</a:t>
                </a:r>
              </a:p>
              <a:p>
                <a14:m>
                  <m:oMath xmlns:m="http://schemas.openxmlformats.org/officeDocument/2006/math">
                    <m:sSub>
                      <m:sSubPr>
                        <m:ctrlPr>
                          <a:rPr lang="en-US" b="0" i="1" smtClean="0">
                            <a:latin typeface="Cambria Math" panose="02040503050406030204" pitchFamily="18" charset="0"/>
                          </a:rPr>
                        </m:ctrlPr>
                      </m:sSubPr>
                      <m:e>
                        <m:acc>
                          <m:accPr>
                            <m:chr m:val="̇"/>
                            <m:ctrlPr>
                              <a:rPr lang="en-US" i="1"/>
                            </m:ctrlPr>
                          </m:accPr>
                          <m:e>
                            <m:r>
                              <a:rPr lang="en-US" i="1"/>
                              <m:t>𝜎</m:t>
                            </m:r>
                          </m:e>
                        </m:acc>
                      </m:e>
                      <m:sub>
                        <m:r>
                          <a:rPr lang="en-US" b="0" i="1" smtClean="0">
                            <a:latin typeface="Cambria Math" panose="02040503050406030204" pitchFamily="18" charset="0"/>
                          </a:rPr>
                          <m:t>𝑥</m:t>
                        </m:r>
                      </m:sub>
                    </m:sSub>
                    <m:r>
                      <a:rPr lang="en-US" i="1"/>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𝑥</m:t>
                        </m:r>
                      </m:sub>
                    </m:sSub>
                    <m:sSub>
                      <m:sSubPr>
                        <m:ctrlPr>
                          <a:rPr lang="en-US" i="1"/>
                        </m:ctrlPr>
                      </m:sSubPr>
                      <m:e>
                        <m:r>
                          <a:rPr lang="en-US" i="1"/>
                          <m:t>𝑘</m:t>
                        </m:r>
                      </m:e>
                      <m:sub>
                        <m:r>
                          <a:rPr lang="en-US" i="1"/>
                          <m:t>𝑥</m:t>
                        </m:r>
                      </m:sub>
                    </m:sSub>
                    <m:r>
                      <a:rPr lang="en-US" i="1"/>
                      <m:t>+</m:t>
                    </m:r>
                    <m:sSub>
                      <m:sSubPr>
                        <m:ctrlPr>
                          <a:rPr lang="en-US" i="1"/>
                        </m:ctrlPr>
                      </m:sSubPr>
                      <m:e>
                        <m:r>
                          <a:rPr lang="en-US" i="1"/>
                          <m:t>𝐹</m:t>
                        </m:r>
                      </m:e>
                      <m:sub>
                        <m:r>
                          <a:rPr lang="en-US" i="1"/>
                          <m:t>𝑥</m:t>
                        </m:r>
                      </m:sub>
                    </m:sSub>
                    <m:r>
                      <a:rPr lang="en-US" i="1"/>
                      <m:t>+</m:t>
                    </m:r>
                    <m:r>
                      <a:rPr lang="en-US" i="1"/>
                      <m:t>𝛼</m:t>
                    </m:r>
                    <m:acc>
                      <m:accPr>
                        <m:chr m:val="̇"/>
                        <m:ctrlPr>
                          <a:rPr lang="en-US" i="1"/>
                        </m:ctrlPr>
                      </m:accPr>
                      <m:e>
                        <m:sSub>
                          <m:sSubPr>
                            <m:ctrlPr>
                              <a:rPr lang="en-US" i="1"/>
                            </m:ctrlPr>
                          </m:sSubPr>
                          <m:e>
                            <m:r>
                              <a:rPr lang="en-US" i="1"/>
                              <m:t>𝜀</m:t>
                            </m:r>
                          </m:e>
                          <m:sub>
                            <m:r>
                              <a:rPr lang="en-US" i="1"/>
                              <m:t>𝑥</m:t>
                            </m:r>
                          </m:sub>
                        </m:sSub>
                      </m:e>
                    </m:acc>
                  </m:oMath>
                </a14:m>
                <a:r>
                  <a:rPr lang="en-US" dirty="0"/>
                  <a:t>. </a:t>
                </a:r>
              </a:p>
              <a:p>
                <a14:m>
                  <m:oMath xmlns:m="http://schemas.openxmlformats.org/officeDocument/2006/math">
                    <m:sSub>
                      <m:sSubPr>
                        <m:ctrlPr>
                          <a:rPr lang="en-US" b="0" i="1" smtClean="0">
                            <a:latin typeface="Cambria Math" panose="02040503050406030204" pitchFamily="18" charset="0"/>
                          </a:rPr>
                        </m:ctrlPr>
                      </m:sSubPr>
                      <m:e>
                        <m:r>
                          <a:rPr lang="en-US" i="1"/>
                          <m:t>𝑘</m:t>
                        </m:r>
                      </m:e>
                      <m:sub>
                        <m:r>
                          <a:rPr lang="en-US" b="0" i="1" smtClean="0">
                            <a:latin typeface="Cambria Math" panose="02040503050406030204" pitchFamily="18" charset="0"/>
                          </a:rPr>
                          <m:t>𝑥</m:t>
                        </m:r>
                      </m:sub>
                    </m:sSub>
                  </m:oMath>
                </a14:m>
                <a:r>
                  <a:rPr lang="en-US" dirty="0"/>
                  <a:t> may be too small to compensate for </a:t>
                </a:r>
                <a14:m>
                  <m:oMath xmlns:m="http://schemas.openxmlformats.org/officeDocument/2006/math">
                    <m:sSub>
                      <m:sSubPr>
                        <m:ctrlPr>
                          <a:rPr lang="en-US" i="1"/>
                        </m:ctrlPr>
                      </m:sSubPr>
                      <m:e>
                        <m:r>
                          <a:rPr lang="en-US" i="1"/>
                          <m:t>𝐹</m:t>
                        </m:r>
                      </m:e>
                      <m:sub>
                        <m:r>
                          <a:rPr lang="en-US" i="1"/>
                          <m:t>𝑥</m:t>
                        </m:r>
                      </m:sub>
                    </m:sSub>
                  </m:oMath>
                </a14:m>
                <a:r>
                  <a:rPr lang="en-US" dirty="0"/>
                  <a:t> </a:t>
                </a:r>
                <a:r>
                  <a:rPr lang="en-US" b="1" dirty="0"/>
                  <a:t>and </a:t>
                </a:r>
                <a14:m>
                  <m:oMath xmlns:m="http://schemas.openxmlformats.org/officeDocument/2006/math">
                    <m:r>
                      <a:rPr lang="en-US" i="1"/>
                      <m:t>𝛼</m:t>
                    </m:r>
                    <m:acc>
                      <m:accPr>
                        <m:chr m:val="̇"/>
                        <m:ctrlPr>
                          <a:rPr lang="en-US" i="1"/>
                        </m:ctrlPr>
                      </m:accPr>
                      <m:e>
                        <m:sSub>
                          <m:sSubPr>
                            <m:ctrlPr>
                              <a:rPr lang="en-US" i="1"/>
                            </m:ctrlPr>
                          </m:sSubPr>
                          <m:e>
                            <m:r>
                              <a:rPr lang="en-US" i="1"/>
                              <m:t>𝜀</m:t>
                            </m:r>
                          </m:e>
                          <m:sub>
                            <m:r>
                              <a:rPr lang="en-US" i="1"/>
                              <m:t>𝑥</m:t>
                            </m:r>
                          </m:sub>
                        </m:sSub>
                      </m:e>
                    </m:acc>
                  </m:oMath>
                </a14:m>
                <a:r>
                  <a:rPr lang="en-US" dirty="0"/>
                  <a:t> </a:t>
                </a:r>
              </a:p>
              <a:p>
                <a:r>
                  <a:rPr lang="en-US" b="0" dirty="0"/>
                  <a:t>If </a:t>
                </a:r>
                <a14:m>
                  <m:oMath xmlns:m="http://schemas.openxmlformats.org/officeDocument/2006/math">
                    <m:sSub>
                      <m:sSubPr>
                        <m:ctrlPr>
                          <a:rPr lang="en-US" b="0" i="1" smtClean="0">
                            <a:latin typeface="Cambria Math" panose="02040503050406030204" pitchFamily="18" charset="0"/>
                          </a:rPr>
                        </m:ctrlPr>
                      </m:sSubPr>
                      <m:e>
                        <m:acc>
                          <m:accPr>
                            <m:chr m:val="̇"/>
                            <m:ctrlPr>
                              <a:rPr lang="en-US" i="1"/>
                            </m:ctrlPr>
                          </m:accPr>
                          <m:e>
                            <m:r>
                              <a:rPr lang="en-US" b="0" i="1" smtClean="0">
                                <a:latin typeface="Cambria Math" panose="02040503050406030204" pitchFamily="18" charset="0"/>
                              </a:rPr>
                              <m:t>𝜎</m:t>
                            </m:r>
                          </m:e>
                        </m:acc>
                      </m:e>
                      <m:sub>
                        <m:r>
                          <a:rPr lang="en-US" b="0" i="1" smtClean="0">
                            <a:latin typeface="Cambria Math" panose="02040503050406030204" pitchFamily="18" charset="0"/>
                          </a:rPr>
                          <m:t>𝑥</m:t>
                        </m:r>
                      </m:sub>
                    </m:sSub>
                    <m:r>
                      <a:rPr lang="en-US" i="1"/>
                      <m:t>&lt;0</m:t>
                    </m:r>
                  </m:oMath>
                </a14:m>
                <a:r>
                  <a:rPr lang="en-US" dirty="0"/>
                  <a:t>, push the trajectory further from surface</a:t>
                </a:r>
              </a:p>
              <a:p>
                <a14:m>
                  <m:oMath xmlns:m="http://schemas.openxmlformats.org/officeDocument/2006/math">
                    <m:sSub>
                      <m:sSubPr>
                        <m:ctrlPr>
                          <a:rPr lang="en-US" i="1"/>
                        </m:ctrlPr>
                      </m:sSubPr>
                      <m:e>
                        <m:r>
                          <a:rPr lang="en-US" i="1"/>
                          <m:t>𝜎</m:t>
                        </m:r>
                      </m:e>
                      <m:sub>
                        <m:r>
                          <a:rPr lang="en-US" i="1"/>
                          <m:t>𝑥</m:t>
                        </m:r>
                      </m:sub>
                    </m:sSub>
                    <m:r>
                      <a:rPr lang="en-US" i="1"/>
                      <m:t>&lt;0</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𝑥</m:t>
                        </m:r>
                        <m:r>
                          <a:rPr lang="en-US" b="0" i="1" smtClean="0">
                            <a:latin typeface="Cambria Math" panose="02040503050406030204" pitchFamily="18" charset="0"/>
                          </a:rPr>
                          <m:t>0</m:t>
                        </m:r>
                      </m:sub>
                    </m:sSub>
                    <m:r>
                      <a:rPr lang="en-US" b="0" i="0" smtClean="0">
                        <a:latin typeface="Cambria Math" panose="02040503050406030204" pitchFamily="18" charset="0"/>
                      </a:rPr>
                      <m:t>=</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𝑥</m:t>
                        </m:r>
                        <m:r>
                          <a:rPr lang="en-US" b="0" i="1" smtClean="0">
                            <a:latin typeface="Cambria Math" panose="02040503050406030204" pitchFamily="18" charset="0"/>
                          </a:rPr>
                          <m:t>0</m:t>
                        </m:r>
                      </m:sub>
                    </m:sSub>
                    <m:d>
                      <m:dPr>
                        <m:ctrlPr>
                          <a:rPr lang="en-US" i="1">
                            <a:latin typeface="Cambria Math" panose="02040503050406030204" pitchFamily="18" charset="0"/>
                          </a:rPr>
                        </m:ctrlPr>
                      </m:dPr>
                      <m:e>
                        <m:r>
                          <a:rPr lang="en-US" i="1">
                            <a:latin typeface="Cambria Math" panose="02040503050406030204" pitchFamily="18" charset="0"/>
                          </a:rPr>
                          <m:t>𝑋</m:t>
                        </m:r>
                      </m:e>
                    </m:d>
                  </m:oMath>
                </a14:m>
                <a:endParaRPr lang="en-US" dirty="0"/>
              </a:p>
              <a:p>
                <a14:m>
                  <m:oMath xmlns:m="http://schemas.openxmlformats.org/officeDocument/2006/math">
                    <m:sSub>
                      <m:sSubPr>
                        <m:ctrlPr>
                          <a:rPr lang="en-US" b="0"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b="0" i="1" smtClean="0">
                            <a:latin typeface="Cambria Math" panose="02040503050406030204" pitchFamily="18" charset="0"/>
                          </a:rPr>
                          <m:t>𝑥</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𝑏</m:t>
                        </m:r>
                      </m:e>
                      <m:sub>
                        <m:r>
                          <a:rPr lang="en-US" i="1" dirty="0">
                            <a:latin typeface="Cambria Math" panose="02040503050406030204" pitchFamily="18" charset="0"/>
                          </a:rPr>
                          <m:t>𝑥</m:t>
                        </m:r>
                      </m:sub>
                    </m:sSub>
                    <m:sSub>
                      <m:sSubPr>
                        <m:ctrlPr>
                          <a:rPr lang="en-US" i="1" dirty="0">
                            <a:latin typeface="Cambria Math" panose="02040503050406030204" pitchFamily="18" charset="0"/>
                          </a:rPr>
                        </m:ctrlPr>
                      </m:sSubPr>
                      <m:e>
                        <m:r>
                          <a:rPr lang="en-US" i="1" dirty="0">
                            <a:latin typeface="Cambria Math" panose="02040503050406030204" pitchFamily="18" charset="0"/>
                          </a:rPr>
                          <m:t>𝑘</m:t>
                        </m:r>
                      </m:e>
                      <m:sub>
                        <m:r>
                          <a:rPr lang="en-US" i="1" dirty="0">
                            <a:latin typeface="Cambria Math" panose="02040503050406030204" pitchFamily="18" charset="0"/>
                          </a:rPr>
                          <m:t>𝑥</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𝐹</m:t>
                        </m:r>
                      </m:e>
                      <m:sub>
                        <m:r>
                          <a:rPr lang="en-US" i="1" dirty="0">
                            <a:latin typeface="Cambria Math" panose="02040503050406030204" pitchFamily="18" charset="0"/>
                          </a:rPr>
                          <m:t>𝑥</m:t>
                        </m:r>
                      </m:sub>
                    </m:sSub>
                    <m:r>
                      <a:rPr lang="en-US" b="0" i="1" dirty="0" smtClean="0">
                        <a:latin typeface="Cambria Math" panose="02040503050406030204" pitchFamily="18" charset="0"/>
                      </a:rPr>
                      <m:t>&gt;</m:t>
                    </m:r>
                    <m:r>
                      <a:rPr lang="en-US" i="1" dirty="0">
                        <a:latin typeface="Cambria Math" panose="02040503050406030204" pitchFamily="18" charset="0"/>
                      </a:rPr>
                      <m:t>0</m:t>
                    </m:r>
                  </m:oMath>
                </a14:m>
                <a:endParaRPr lang="en-US" dirty="0"/>
              </a:p>
              <a:p>
                <a:r>
                  <a:rPr lang="en-US" dirty="0"/>
                  <a:t>trajectory will eventually impact the surface again</a:t>
                </a:r>
                <a:endParaRPr lang="en-US" dirty="0"/>
              </a:p>
            </p:txBody>
          </p:sp>
        </mc:Choice>
        <mc:Fallback>
          <p:sp>
            <p:nvSpPr>
              <p:cNvPr id="23" name="Content Placeholder 2"/>
              <p:cNvSpPr>
                <a:spLocks noGrp="1" noRot="1" noChangeAspect="1" noMove="1" noResize="1" noEditPoints="1" noAdjustHandles="1" noChangeArrowheads="1" noChangeShapeType="1" noTextEdit="1"/>
              </p:cNvSpPr>
              <p:nvPr>
                <p:ph idx="1"/>
              </p:nvPr>
            </p:nvSpPr>
            <p:spPr>
              <a:xfrm>
                <a:off x="5980721" y="2011680"/>
                <a:ext cx="5449660" cy="3766185"/>
              </a:xfrm>
              <a:blipFill>
                <a:blip r:embed="rId2"/>
                <a:stretch>
                  <a:fillRect t="-2589" r="-336"/>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Classical Sliding Surface</a:t>
            </a:r>
          </a:p>
        </p:txBody>
      </p:sp>
      <p:sp>
        <p:nvSpPr>
          <p:cNvPr id="21" name="Slide Number Placeholder 20"/>
          <p:cNvSpPr>
            <a:spLocks noGrp="1"/>
          </p:cNvSpPr>
          <p:nvPr>
            <p:ph type="sldNum" sz="quarter" idx="12"/>
          </p:nvPr>
        </p:nvSpPr>
        <p:spPr/>
        <p:txBody>
          <a:bodyPr/>
          <a:lstStyle/>
          <a:p>
            <a:fld id="{80DB475F-BAFD-4EEF-9F00-B5C183201CD7}" type="slidenum">
              <a:rPr lang="en-US" smtClean="0"/>
              <a:t>26</a:t>
            </a:fld>
            <a:endParaRPr lang="en-US" dirty="0"/>
          </a:p>
        </p:txBody>
      </p:sp>
      <p:grpSp>
        <p:nvGrpSpPr>
          <p:cNvPr id="19" name="Group 18"/>
          <p:cNvGrpSpPr/>
          <p:nvPr/>
        </p:nvGrpSpPr>
        <p:grpSpPr>
          <a:xfrm>
            <a:off x="656842" y="1816933"/>
            <a:ext cx="4571999" cy="4155677"/>
            <a:chOff x="971602" y="2657699"/>
            <a:chExt cx="4571999" cy="4155677"/>
          </a:xfrm>
        </p:grpSpPr>
        <p:grpSp>
          <p:nvGrpSpPr>
            <p:cNvPr id="20" name="Group 19"/>
            <p:cNvGrpSpPr>
              <a:grpSpLocks noChangeAspect="1"/>
            </p:cNvGrpSpPr>
            <p:nvPr/>
          </p:nvGrpSpPr>
          <p:grpSpPr>
            <a:xfrm>
              <a:off x="971602" y="2657699"/>
              <a:ext cx="4571999" cy="4155677"/>
              <a:chOff x="18738635" y="5593469"/>
              <a:chExt cx="4982659" cy="4528942"/>
            </a:xfrm>
          </p:grpSpPr>
          <p:sp>
            <p:nvSpPr>
              <p:cNvPr id="32" name="Rectangle 31"/>
              <p:cNvSpPr/>
              <p:nvPr/>
            </p:nvSpPr>
            <p:spPr>
              <a:xfrm>
                <a:off x="18738635" y="5925143"/>
                <a:ext cx="4971607" cy="3657600"/>
              </a:xfrm>
              <a:prstGeom prst="rect">
                <a:avLst/>
              </a:prstGeom>
              <a:ln>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p:cNvGrpSpPr/>
              <p:nvPr/>
            </p:nvGrpSpPr>
            <p:grpSpPr>
              <a:xfrm>
                <a:off x="18931781" y="5593469"/>
                <a:ext cx="4789513" cy="4528942"/>
                <a:chOff x="19126200" y="5772726"/>
                <a:chExt cx="4789513" cy="4528942"/>
              </a:xfrm>
            </p:grpSpPr>
            <p:cxnSp>
              <p:nvCxnSpPr>
                <p:cNvPr id="34" name="Straight Arrow Connector 33"/>
                <p:cNvCxnSpPr/>
                <p:nvPr/>
              </p:nvCxnSpPr>
              <p:spPr>
                <a:xfrm>
                  <a:off x="19583400" y="7572359"/>
                  <a:ext cx="0" cy="659613"/>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a:grpSpLocks noChangeAspect="1"/>
                </p:cNvGrpSpPr>
                <p:nvPr/>
              </p:nvGrpSpPr>
              <p:grpSpPr>
                <a:xfrm>
                  <a:off x="19126200" y="5772726"/>
                  <a:ext cx="4789513" cy="4528942"/>
                  <a:chOff x="4555546" y="2121299"/>
                  <a:chExt cx="2901027" cy="2743200"/>
                </a:xfrm>
              </p:grpSpPr>
              <p:cxnSp>
                <p:nvCxnSpPr>
                  <p:cNvPr id="40" name="Straight Connector 39"/>
                  <p:cNvCxnSpPr/>
                  <p:nvPr/>
                </p:nvCxnSpPr>
                <p:spPr>
                  <a:xfrm rot="2700000">
                    <a:off x="4507561" y="3492899"/>
                    <a:ext cx="2743200" cy="0"/>
                  </a:xfrm>
                  <a:prstGeom prst="line">
                    <a:avLst/>
                  </a:prstGeom>
                  <a:ln w="2857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555546" y="2523031"/>
                    <a:ext cx="2560320" cy="1850186"/>
                    <a:chOff x="59746" y="465631"/>
                    <a:chExt cx="2560320" cy="1850186"/>
                  </a:xfrm>
                </p:grpSpPr>
                <p:cxnSp>
                  <p:nvCxnSpPr>
                    <p:cNvPr id="51" name="Straight Connector 50"/>
                    <p:cNvCxnSpPr/>
                    <p:nvPr/>
                  </p:nvCxnSpPr>
                  <p:spPr>
                    <a:xfrm>
                      <a:off x="59746" y="1353710"/>
                      <a:ext cx="2560320"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309585" y="465631"/>
                      <a:ext cx="0" cy="1850186"/>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p:nvPr/>
                </p:nvCxnSpPr>
                <p:spPr>
                  <a:xfrm>
                    <a:off x="4555547" y="3614418"/>
                    <a:ext cx="2560320"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555547" y="3196424"/>
                    <a:ext cx="2560320"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4759740" y="2523031"/>
                    <a:ext cx="2696833" cy="1562241"/>
                    <a:chOff x="4759740" y="2523031"/>
                    <a:chExt cx="2696833" cy="1562241"/>
                  </a:xfrm>
                </p:grpSpPr>
                <p:grpSp>
                  <p:nvGrpSpPr>
                    <p:cNvPr id="45" name="Group 44"/>
                    <p:cNvGrpSpPr/>
                    <p:nvPr/>
                  </p:nvGrpSpPr>
                  <p:grpSpPr>
                    <a:xfrm>
                      <a:off x="4759740" y="2523031"/>
                      <a:ext cx="2696833" cy="1562241"/>
                      <a:chOff x="4759740" y="2523031"/>
                      <a:chExt cx="2696833" cy="1562241"/>
                    </a:xfrm>
                  </p:grpSpPr>
                  <p:sp>
                    <p:nvSpPr>
                      <p:cNvPr id="47" name="Arc 46"/>
                      <p:cNvSpPr/>
                      <p:nvPr/>
                    </p:nvSpPr>
                    <p:spPr>
                      <a:xfrm>
                        <a:off x="5992193" y="2523031"/>
                        <a:ext cx="747338" cy="1490869"/>
                      </a:xfrm>
                      <a:prstGeom prst="arc">
                        <a:avLst>
                          <a:gd name="adj1" fmla="val 21380743"/>
                          <a:gd name="adj2" fmla="val 5269746"/>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p:cNvSpPr/>
                      <p:nvPr/>
                    </p:nvSpPr>
                    <p:spPr>
                      <a:xfrm>
                        <a:off x="5406887" y="2622534"/>
                        <a:ext cx="2049686" cy="1391366"/>
                      </a:xfrm>
                      <a:prstGeom prst="arc">
                        <a:avLst>
                          <a:gd name="adj1" fmla="val 5582137"/>
                          <a:gd name="adj2" fmla="val 11654867"/>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p:cNvSpPr/>
                      <p:nvPr/>
                    </p:nvSpPr>
                    <p:spPr>
                      <a:xfrm>
                        <a:off x="4759740" y="3077156"/>
                        <a:ext cx="1434326" cy="1008116"/>
                      </a:xfrm>
                      <a:prstGeom prst="arc">
                        <a:avLst>
                          <a:gd name="adj1" fmla="val 16174465"/>
                          <a:gd name="adj2" fmla="val 927014"/>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a:off x="5628682" y="2821734"/>
                        <a:ext cx="1062978" cy="943207"/>
                      </a:xfrm>
                      <a:prstGeom prst="arc">
                        <a:avLst>
                          <a:gd name="adj1" fmla="val 5400000"/>
                          <a:gd name="adj2" fmla="val 11210552"/>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6" name="Freeform: Shape 45"/>
                    <p:cNvSpPr/>
                    <p:nvPr/>
                  </p:nvSpPr>
                  <p:spPr>
                    <a:xfrm>
                      <a:off x="5628104" y="3214887"/>
                      <a:ext cx="177282" cy="196223"/>
                    </a:xfrm>
                    <a:custGeom>
                      <a:avLst/>
                      <a:gdLst>
                        <a:gd name="connsiteX0" fmla="*/ 0 w 1176793"/>
                        <a:gd name="connsiteY0" fmla="*/ 149574 h 870431"/>
                        <a:gd name="connsiteX1" fmla="*/ 532738 w 1176793"/>
                        <a:gd name="connsiteY1" fmla="*/ 6450 h 870431"/>
                        <a:gd name="connsiteX2" fmla="*/ 242515 w 1176793"/>
                        <a:gd name="connsiteY2" fmla="*/ 336430 h 870431"/>
                        <a:gd name="connsiteX3" fmla="*/ 679837 w 1176793"/>
                        <a:gd name="connsiteY3" fmla="*/ 221136 h 870431"/>
                        <a:gd name="connsiteX4" fmla="*/ 473103 w 1176793"/>
                        <a:gd name="connsiteY4" fmla="*/ 539188 h 870431"/>
                        <a:gd name="connsiteX5" fmla="*/ 850790 w 1176793"/>
                        <a:gd name="connsiteY5" fmla="*/ 419918 h 870431"/>
                        <a:gd name="connsiteX6" fmla="*/ 655983 w 1176793"/>
                        <a:gd name="connsiteY6" fmla="*/ 726043 h 870431"/>
                        <a:gd name="connsiteX7" fmla="*/ 1005840 w 1176793"/>
                        <a:gd name="connsiteY7" fmla="*/ 567017 h 870431"/>
                        <a:gd name="connsiteX8" fmla="*/ 838863 w 1176793"/>
                        <a:gd name="connsiteY8" fmla="*/ 869167 h 870431"/>
                        <a:gd name="connsiteX9" fmla="*/ 1176793 w 1176793"/>
                        <a:gd name="connsiteY9" fmla="*/ 682311 h 870431"/>
                        <a:gd name="connsiteX0" fmla="*/ 0 w 940002"/>
                        <a:gd name="connsiteY0" fmla="*/ 85067 h 887198"/>
                        <a:gd name="connsiteX1" fmla="*/ 295947 w 940002"/>
                        <a:gd name="connsiteY1" fmla="*/ 23217 h 887198"/>
                        <a:gd name="connsiteX2" fmla="*/ 5724 w 940002"/>
                        <a:gd name="connsiteY2" fmla="*/ 353197 h 887198"/>
                        <a:gd name="connsiteX3" fmla="*/ 443046 w 940002"/>
                        <a:gd name="connsiteY3" fmla="*/ 237903 h 887198"/>
                        <a:gd name="connsiteX4" fmla="*/ 236312 w 940002"/>
                        <a:gd name="connsiteY4" fmla="*/ 555955 h 887198"/>
                        <a:gd name="connsiteX5" fmla="*/ 613999 w 940002"/>
                        <a:gd name="connsiteY5" fmla="*/ 436685 h 887198"/>
                        <a:gd name="connsiteX6" fmla="*/ 419192 w 940002"/>
                        <a:gd name="connsiteY6" fmla="*/ 742810 h 887198"/>
                        <a:gd name="connsiteX7" fmla="*/ 769049 w 940002"/>
                        <a:gd name="connsiteY7" fmla="*/ 583784 h 887198"/>
                        <a:gd name="connsiteX8" fmla="*/ 602072 w 940002"/>
                        <a:gd name="connsiteY8" fmla="*/ 885934 h 887198"/>
                        <a:gd name="connsiteX9" fmla="*/ 940002 w 940002"/>
                        <a:gd name="connsiteY9" fmla="*/ 699078 h 887198"/>
                        <a:gd name="connsiteX0" fmla="*/ 0 w 823759"/>
                        <a:gd name="connsiteY0" fmla="*/ 85067 h 891561"/>
                        <a:gd name="connsiteX1" fmla="*/ 295947 w 823759"/>
                        <a:gd name="connsiteY1" fmla="*/ 23217 h 891561"/>
                        <a:gd name="connsiteX2" fmla="*/ 5724 w 823759"/>
                        <a:gd name="connsiteY2" fmla="*/ 353197 h 891561"/>
                        <a:gd name="connsiteX3" fmla="*/ 443046 w 823759"/>
                        <a:gd name="connsiteY3" fmla="*/ 237903 h 891561"/>
                        <a:gd name="connsiteX4" fmla="*/ 236312 w 823759"/>
                        <a:gd name="connsiteY4" fmla="*/ 555955 h 891561"/>
                        <a:gd name="connsiteX5" fmla="*/ 613999 w 823759"/>
                        <a:gd name="connsiteY5" fmla="*/ 436685 h 891561"/>
                        <a:gd name="connsiteX6" fmla="*/ 419192 w 823759"/>
                        <a:gd name="connsiteY6" fmla="*/ 742810 h 891561"/>
                        <a:gd name="connsiteX7" fmla="*/ 769049 w 823759"/>
                        <a:gd name="connsiteY7" fmla="*/ 583784 h 891561"/>
                        <a:gd name="connsiteX8" fmla="*/ 602072 w 823759"/>
                        <a:gd name="connsiteY8" fmla="*/ 885934 h 891561"/>
                        <a:gd name="connsiteX9" fmla="*/ 823759 w 823759"/>
                        <a:gd name="connsiteY9" fmla="*/ 788218 h 89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759" h="891561">
                          <a:moveTo>
                            <a:pt x="0" y="85067"/>
                          </a:moveTo>
                          <a:cubicBezTo>
                            <a:pt x="246159" y="-2067"/>
                            <a:pt x="294993" y="-21471"/>
                            <a:pt x="295947" y="23217"/>
                          </a:cubicBezTo>
                          <a:cubicBezTo>
                            <a:pt x="296901" y="67905"/>
                            <a:pt x="-18792" y="317416"/>
                            <a:pt x="5724" y="353197"/>
                          </a:cubicBezTo>
                          <a:cubicBezTo>
                            <a:pt x="30241" y="388978"/>
                            <a:pt x="404615" y="204110"/>
                            <a:pt x="443046" y="237903"/>
                          </a:cubicBezTo>
                          <a:cubicBezTo>
                            <a:pt x="481477" y="271696"/>
                            <a:pt x="207820" y="522825"/>
                            <a:pt x="236312" y="555955"/>
                          </a:cubicBezTo>
                          <a:cubicBezTo>
                            <a:pt x="264804" y="589085"/>
                            <a:pt x="583519" y="405543"/>
                            <a:pt x="613999" y="436685"/>
                          </a:cubicBezTo>
                          <a:cubicBezTo>
                            <a:pt x="644479" y="467827"/>
                            <a:pt x="393350" y="718294"/>
                            <a:pt x="419192" y="742810"/>
                          </a:cubicBezTo>
                          <a:cubicBezTo>
                            <a:pt x="445034" y="767327"/>
                            <a:pt x="738569" y="559930"/>
                            <a:pt x="769049" y="583784"/>
                          </a:cubicBezTo>
                          <a:cubicBezTo>
                            <a:pt x="799529" y="607638"/>
                            <a:pt x="592954" y="851862"/>
                            <a:pt x="602072" y="885934"/>
                          </a:cubicBezTo>
                          <a:cubicBezTo>
                            <a:pt x="611190" y="920006"/>
                            <a:pt x="823759" y="788218"/>
                            <a:pt x="823759" y="788218"/>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mc:Choice xmlns:a14="http://schemas.microsoft.com/office/drawing/2010/main" Requires="a14">
                <p:sp>
                  <p:nvSpPr>
                    <p:cNvPr id="36" name="TextBox 35"/>
                    <p:cNvSpPr txBox="1"/>
                    <p:nvPr/>
                  </p:nvSpPr>
                  <p:spPr>
                    <a:xfrm>
                      <a:off x="23237102" y="7596112"/>
                      <a:ext cx="655050"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36" name="TextBox 35"/>
                    <p:cNvSpPr txBox="1">
                      <a:spLocks noRot="1" noChangeAspect="1" noMove="1" noResize="1" noEditPoints="1" noAdjustHandles="1" noChangeArrowheads="1" noChangeShapeType="1" noTextEdit="1"/>
                    </p:cNvSpPr>
                    <p:nvPr/>
                  </p:nvSpPr>
                  <p:spPr>
                    <a:xfrm>
                      <a:off x="23237102" y="7596112"/>
                      <a:ext cx="655050" cy="57021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21130449" y="6249904"/>
                      <a:ext cx="655050"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Sub>
                          </m:oMath>
                        </m:oMathPara>
                      </a14:m>
                      <a:endParaRPr lang="en-US" sz="2800" dirty="0"/>
                    </a:p>
                  </p:txBody>
                </p:sp>
              </mc:Choice>
              <mc:Fallback>
                <p:sp>
                  <p:nvSpPr>
                    <p:cNvPr id="37" name="TextBox 36"/>
                    <p:cNvSpPr txBox="1">
                      <a:spLocks noRot="1" noChangeAspect="1" noMove="1" noResize="1" noEditPoints="1" noAdjustHandles="1" noChangeArrowheads="1" noChangeShapeType="1" noTextEdit="1"/>
                    </p:cNvSpPr>
                    <p:nvPr/>
                  </p:nvSpPr>
                  <p:spPr>
                    <a:xfrm>
                      <a:off x="21130449" y="6249904"/>
                      <a:ext cx="655050" cy="5702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9195953" y="7466092"/>
                      <a:ext cx="4933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lumMod val="65000"/>
                                  </a:schemeClr>
                                </a:solidFill>
                                <a:latin typeface="Cambria Math" panose="02040503050406030204" pitchFamily="18" charset="0"/>
                              </a:rPr>
                              <m:t>𝑘</m:t>
                            </m:r>
                          </m:oMath>
                        </m:oMathPara>
                      </a14:m>
                      <a:endParaRPr lang="en-US" sz="2800" dirty="0">
                        <a:solidFill>
                          <a:schemeClr val="bg1">
                            <a:lumMod val="65000"/>
                          </a:schemeClr>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9195953" y="7466092"/>
                      <a:ext cx="493340" cy="523220"/>
                    </a:xfrm>
                    <a:prstGeom prst="rect">
                      <a:avLst/>
                    </a:prstGeom>
                    <a:blipFill>
                      <a:blip r:embed="rId6"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19756719" y="6164918"/>
                      <a:ext cx="1411634"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𝜎</m:t>
                                </m:r>
                              </m:e>
                              <m:sub>
                                <m:r>
                                  <a:rPr lang="en-US" sz="2800" b="0" i="1" smtClean="0">
                                    <a:solidFill>
                                      <a:schemeClr val="accent1"/>
                                    </a:solidFill>
                                    <a:latin typeface="Cambria Math" panose="02040503050406030204" pitchFamily="18" charset="0"/>
                                  </a:rPr>
                                  <m:t>𝑥</m:t>
                                </m:r>
                              </m:sub>
                            </m:sSub>
                            <m:r>
                              <a:rPr lang="en-US" sz="2800" b="0" i="1" smtClean="0">
                                <a:solidFill>
                                  <a:schemeClr val="accent1"/>
                                </a:solidFill>
                                <a:latin typeface="Cambria Math" panose="02040503050406030204" pitchFamily="18" charset="0"/>
                              </a:rPr>
                              <m:t>=0</m:t>
                            </m:r>
                          </m:oMath>
                        </m:oMathPara>
                      </a14:m>
                      <a:endParaRPr lang="en-US" sz="2800" dirty="0">
                        <a:solidFill>
                          <a:schemeClr val="accent1"/>
                        </a:solidFill>
                      </a:endParaRPr>
                    </a:p>
                  </p:txBody>
                </p:sp>
              </mc:Choice>
              <mc:Fallback>
                <p:sp>
                  <p:nvSpPr>
                    <p:cNvPr id="39" name="TextBox 38"/>
                    <p:cNvSpPr txBox="1">
                      <a:spLocks noRot="1" noChangeAspect="1" noMove="1" noResize="1" noEditPoints="1" noAdjustHandles="1" noChangeArrowheads="1" noChangeShapeType="1" noTextEdit="1"/>
                    </p:cNvSpPr>
                    <p:nvPr/>
                  </p:nvSpPr>
                  <p:spPr>
                    <a:xfrm>
                      <a:off x="19756719" y="6164918"/>
                      <a:ext cx="1411634" cy="570216"/>
                    </a:xfrm>
                    <a:prstGeom prst="rect">
                      <a:avLst/>
                    </a:prstGeom>
                    <a:blipFill>
                      <a:blip r:embed="rId7"/>
                      <a:stretch>
                        <a:fillRect/>
                      </a:stretch>
                    </a:blipFill>
                  </p:spPr>
                  <p:txBody>
                    <a:bodyPr/>
                    <a:lstStyle/>
                    <a:p>
                      <a:r>
                        <a:rPr lang="en-US">
                          <a:noFill/>
                        </a:rPr>
                        <a:t> </a:t>
                      </a:r>
                    </a:p>
                  </p:txBody>
                </p:sp>
              </mc:Fallback>
            </mc:AlternateContent>
          </p:grpSp>
        </p:grpSp>
        <p:grpSp>
          <p:nvGrpSpPr>
            <p:cNvPr id="22" name="Group 21"/>
            <p:cNvGrpSpPr/>
            <p:nvPr/>
          </p:nvGrpSpPr>
          <p:grpSpPr>
            <a:xfrm>
              <a:off x="3268773" y="5234858"/>
              <a:ext cx="721184" cy="818034"/>
              <a:chOff x="6469773" y="2810240"/>
              <a:chExt cx="721184" cy="818034"/>
            </a:xfrm>
          </p:grpSpPr>
          <p:sp>
            <p:nvSpPr>
              <p:cNvPr id="30" name="TextBox 29"/>
              <p:cNvSpPr txBox="1"/>
              <p:nvPr/>
            </p:nvSpPr>
            <p:spPr>
              <a:xfrm>
                <a:off x="6748906" y="2810240"/>
                <a:ext cx="442051" cy="769441"/>
              </a:xfrm>
              <a:prstGeom prst="rect">
                <a:avLst/>
              </a:prstGeom>
              <a:noFill/>
            </p:spPr>
            <p:txBody>
              <a:bodyPr wrap="square" rtlCol="0">
                <a:spAutoFit/>
              </a:bodyPr>
              <a:lstStyle/>
              <a:p>
                <a:r>
                  <a:rPr lang="en-US" sz="4400" b="1" dirty="0">
                    <a:solidFill>
                      <a:schemeClr val="accent3">
                        <a:lumMod val="60000"/>
                        <a:lumOff val="40000"/>
                      </a:schemeClr>
                    </a:solidFill>
                  </a:rPr>
                  <a:t>*</a:t>
                </a:r>
              </a:p>
            </p:txBody>
          </p:sp>
          <p:sp>
            <p:nvSpPr>
              <p:cNvPr id="31" name="TextBox 30"/>
              <p:cNvSpPr txBox="1"/>
              <p:nvPr/>
            </p:nvSpPr>
            <p:spPr>
              <a:xfrm>
                <a:off x="6469773" y="3166609"/>
                <a:ext cx="660153" cy="461665"/>
              </a:xfrm>
              <a:prstGeom prst="rect">
                <a:avLst/>
              </a:prstGeom>
              <a:noFill/>
            </p:spPr>
            <p:txBody>
              <a:bodyPr wrap="square" rtlCol="0">
                <a:spAutoFit/>
              </a:bodyPr>
              <a:lstStyle/>
              <a:p>
                <a:r>
                  <a:rPr lang="en-US" sz="2400" b="1" dirty="0"/>
                  <a:t>(2)</a:t>
                </a:r>
              </a:p>
            </p:txBody>
          </p:sp>
        </p:grpSp>
        <p:grpSp>
          <p:nvGrpSpPr>
            <p:cNvPr id="24" name="Group 23"/>
            <p:cNvGrpSpPr/>
            <p:nvPr/>
          </p:nvGrpSpPr>
          <p:grpSpPr>
            <a:xfrm>
              <a:off x="4264171" y="3909635"/>
              <a:ext cx="882683" cy="781596"/>
              <a:chOff x="7091532" y="3588003"/>
              <a:chExt cx="882683" cy="781596"/>
            </a:xfrm>
          </p:grpSpPr>
          <p:sp>
            <p:nvSpPr>
              <p:cNvPr id="28" name="TextBox 27"/>
              <p:cNvSpPr txBox="1"/>
              <p:nvPr/>
            </p:nvSpPr>
            <p:spPr>
              <a:xfrm>
                <a:off x="7091532" y="3846379"/>
                <a:ext cx="524319" cy="523220"/>
              </a:xfrm>
              <a:prstGeom prst="rect">
                <a:avLst/>
              </a:prstGeom>
              <a:noFill/>
            </p:spPr>
            <p:txBody>
              <a:bodyPr wrap="square" rtlCol="0">
                <a:spAutoFit/>
              </a:bodyPr>
              <a:lstStyle/>
              <a:p>
                <a:r>
                  <a:rPr lang="en-US" sz="2800" b="1" dirty="0">
                    <a:solidFill>
                      <a:schemeClr val="accent3">
                        <a:lumMod val="60000"/>
                        <a:lumOff val="40000"/>
                      </a:schemeClr>
                    </a:solidFill>
                  </a:rPr>
                  <a:t>*</a:t>
                </a:r>
              </a:p>
            </p:txBody>
          </p:sp>
          <p:sp>
            <p:nvSpPr>
              <p:cNvPr id="29" name="TextBox 28"/>
              <p:cNvSpPr txBox="1"/>
              <p:nvPr/>
            </p:nvSpPr>
            <p:spPr>
              <a:xfrm>
                <a:off x="7228627" y="3588003"/>
                <a:ext cx="745588" cy="307777"/>
              </a:xfrm>
              <a:prstGeom prst="rect">
                <a:avLst/>
              </a:prstGeom>
              <a:noFill/>
            </p:spPr>
            <p:txBody>
              <a:bodyPr wrap="square" rtlCol="0">
                <a:spAutoFit/>
              </a:bodyPr>
              <a:lstStyle/>
              <a:p>
                <a:r>
                  <a:rPr lang="en-US" sz="1400" b="1" dirty="0"/>
                  <a:t>(1)</a:t>
                </a:r>
              </a:p>
            </p:txBody>
          </p:sp>
        </p:grpSp>
        <p:grpSp>
          <p:nvGrpSpPr>
            <p:cNvPr id="25" name="Group 24"/>
            <p:cNvGrpSpPr/>
            <p:nvPr/>
          </p:nvGrpSpPr>
          <p:grpSpPr>
            <a:xfrm>
              <a:off x="2672374" y="3829811"/>
              <a:ext cx="505104" cy="830998"/>
              <a:chOff x="6726660" y="3315598"/>
              <a:chExt cx="505104" cy="830998"/>
            </a:xfrm>
          </p:grpSpPr>
          <p:sp>
            <p:nvSpPr>
              <p:cNvPr id="26" name="TextBox 25"/>
              <p:cNvSpPr txBox="1"/>
              <p:nvPr/>
            </p:nvSpPr>
            <p:spPr>
              <a:xfrm>
                <a:off x="6726660" y="3623376"/>
                <a:ext cx="288032" cy="523220"/>
              </a:xfrm>
              <a:prstGeom prst="rect">
                <a:avLst/>
              </a:prstGeom>
              <a:noFill/>
            </p:spPr>
            <p:txBody>
              <a:bodyPr wrap="square" rtlCol="0">
                <a:spAutoFit/>
              </a:bodyPr>
              <a:lstStyle/>
              <a:p>
                <a:r>
                  <a:rPr lang="en-US" sz="2800" b="1" dirty="0">
                    <a:solidFill>
                      <a:schemeClr val="accent3">
                        <a:lumMod val="60000"/>
                        <a:lumOff val="40000"/>
                      </a:schemeClr>
                    </a:solidFill>
                  </a:rPr>
                  <a:t>*</a:t>
                </a:r>
              </a:p>
            </p:txBody>
          </p:sp>
          <p:sp>
            <p:nvSpPr>
              <p:cNvPr id="27" name="TextBox 26"/>
              <p:cNvSpPr txBox="1"/>
              <p:nvPr/>
            </p:nvSpPr>
            <p:spPr>
              <a:xfrm>
                <a:off x="6727708" y="3315598"/>
                <a:ext cx="504056" cy="307777"/>
              </a:xfrm>
              <a:prstGeom prst="rect">
                <a:avLst/>
              </a:prstGeom>
              <a:noFill/>
            </p:spPr>
            <p:txBody>
              <a:bodyPr wrap="square" rtlCol="0">
                <a:spAutoFit/>
              </a:bodyPr>
              <a:lstStyle/>
              <a:p>
                <a:r>
                  <a:rPr lang="en-US" sz="1400" b="1" dirty="0"/>
                  <a:t>(3)</a:t>
                </a:r>
              </a:p>
            </p:txBody>
          </p:sp>
        </p:grpSp>
      </p:grpSp>
    </p:spTree>
    <p:extLst>
      <p:ext uri="{BB962C8B-B14F-4D97-AF65-F5344CB8AC3E}">
        <p14:creationId xmlns:p14="http://schemas.microsoft.com/office/powerpoint/2010/main" val="4039932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 name="Content Placeholder 2"/>
              <p:cNvSpPr>
                <a:spLocks noGrp="1"/>
              </p:cNvSpPr>
              <p:nvPr>
                <p:ph idx="1"/>
              </p:nvPr>
            </p:nvSpPr>
            <p:spPr>
              <a:xfrm>
                <a:off x="5980721" y="2011680"/>
                <a:ext cx="5449660" cy="3766185"/>
              </a:xfrm>
            </p:spPr>
            <p:txBody>
              <a:bodyPr>
                <a:normAutofit/>
              </a:bodyPr>
              <a:lstStyle/>
              <a:p>
                <a:r>
                  <a:rPr lang="en-US" dirty="0"/>
                  <a:t>(3) </a:t>
                </a:r>
              </a:p>
              <a:p>
                <a:r>
                  <a:rPr lang="en-US" dirty="0"/>
                  <a:t>In region where </a:t>
                </a:r>
                <a14:m>
                  <m:oMath xmlns:m="http://schemas.openxmlformats.org/officeDocument/2006/math">
                    <m:sSub>
                      <m:sSubPr>
                        <m:ctrlPr>
                          <a:rPr lang="en-US" i="1"/>
                        </m:ctrlPr>
                      </m:sSubPr>
                      <m:e>
                        <m:r>
                          <a:rPr lang="en-US" i="1"/>
                          <m:t>𝑘</m:t>
                        </m:r>
                      </m:e>
                      <m:sub>
                        <m:r>
                          <a:rPr lang="en-US" i="1"/>
                          <m:t>𝑥</m:t>
                        </m:r>
                      </m:sub>
                    </m:sSub>
                    <m:r>
                      <a:rPr lang="en-US" i="1"/>
                      <m:t>&gt;</m:t>
                    </m:r>
                    <m:d>
                      <m:dPr>
                        <m:begChr m:val="|"/>
                        <m:endChr m:val="|"/>
                        <m:ctrlPr>
                          <a:rPr lang="en-US" i="1"/>
                        </m:ctrlPr>
                      </m:dPr>
                      <m:e>
                        <m:sSub>
                          <m:sSubPr>
                            <m:ctrlPr>
                              <a:rPr lang="en-US" i="1"/>
                            </m:ctrlPr>
                          </m:sSubPr>
                          <m:e>
                            <m:r>
                              <a:rPr lang="en-US" i="1"/>
                              <m:t>𝐹</m:t>
                            </m:r>
                          </m:e>
                          <m:sub>
                            <m:r>
                              <a:rPr lang="en-US" i="1"/>
                              <m:t>𝑥</m:t>
                            </m:r>
                          </m:sub>
                        </m:sSub>
                        <m:r>
                          <a:rPr lang="en-US" i="1"/>
                          <m:t>+</m:t>
                        </m:r>
                        <m:r>
                          <a:rPr lang="en-US" i="1"/>
                          <m:t>𝛼</m:t>
                        </m:r>
                        <m:acc>
                          <m:accPr>
                            <m:chr m:val="̇"/>
                            <m:ctrlPr>
                              <a:rPr lang="en-US" i="1"/>
                            </m:ctrlPr>
                          </m:accPr>
                          <m:e>
                            <m:sSub>
                              <m:sSubPr>
                                <m:ctrlPr>
                                  <a:rPr lang="en-US" i="1"/>
                                </m:ctrlPr>
                              </m:sSubPr>
                              <m:e>
                                <m:r>
                                  <a:rPr lang="en-US" i="1"/>
                                  <m:t>𝜀</m:t>
                                </m:r>
                              </m:e>
                              <m:sub>
                                <m:r>
                                  <a:rPr lang="en-US" i="1"/>
                                  <m:t>𝑥</m:t>
                                </m:r>
                              </m:sub>
                            </m:sSub>
                          </m:e>
                        </m:acc>
                      </m:e>
                    </m:d>
                  </m:oMath>
                </a14:m>
                <a:endParaRPr lang="en-US" dirty="0"/>
              </a:p>
              <a:p>
                <a:r>
                  <a:rPr lang="en-US" dirty="0"/>
                  <a:t>Oscillate to origin as in previous method</a:t>
                </a:r>
              </a:p>
              <a:p>
                <a:endParaRPr lang="en-US" dirty="0"/>
              </a:p>
            </p:txBody>
          </p:sp>
        </mc:Choice>
        <mc:Fallback>
          <p:sp>
            <p:nvSpPr>
              <p:cNvPr id="23" name="Content Placeholder 2"/>
              <p:cNvSpPr>
                <a:spLocks noGrp="1" noRot="1" noChangeAspect="1" noMove="1" noResize="1" noEditPoints="1" noAdjustHandles="1" noChangeArrowheads="1" noChangeShapeType="1" noTextEdit="1"/>
              </p:cNvSpPr>
              <p:nvPr>
                <p:ph idx="1"/>
              </p:nvPr>
            </p:nvSpPr>
            <p:spPr>
              <a:xfrm>
                <a:off x="5980721" y="2011680"/>
                <a:ext cx="5449660" cy="3766185"/>
              </a:xfrm>
              <a:blipFill>
                <a:blip r:embed="rId3"/>
                <a:stretch>
                  <a:fillRect t="-2751"/>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Classical Sliding Surface</a:t>
            </a:r>
          </a:p>
        </p:txBody>
      </p:sp>
      <p:sp>
        <p:nvSpPr>
          <p:cNvPr id="21" name="Slide Number Placeholder 20"/>
          <p:cNvSpPr>
            <a:spLocks noGrp="1"/>
          </p:cNvSpPr>
          <p:nvPr>
            <p:ph type="sldNum" sz="quarter" idx="12"/>
          </p:nvPr>
        </p:nvSpPr>
        <p:spPr/>
        <p:txBody>
          <a:bodyPr/>
          <a:lstStyle/>
          <a:p>
            <a:fld id="{80DB475F-BAFD-4EEF-9F00-B5C183201CD7}" type="slidenum">
              <a:rPr lang="en-US" smtClean="0"/>
              <a:t>27</a:t>
            </a:fld>
            <a:endParaRPr lang="en-US" dirty="0"/>
          </a:p>
        </p:txBody>
      </p:sp>
      <p:grpSp>
        <p:nvGrpSpPr>
          <p:cNvPr id="19" name="Group 18"/>
          <p:cNvGrpSpPr/>
          <p:nvPr/>
        </p:nvGrpSpPr>
        <p:grpSpPr>
          <a:xfrm>
            <a:off x="656841" y="1816933"/>
            <a:ext cx="4572001" cy="4155677"/>
            <a:chOff x="971601" y="2657699"/>
            <a:chExt cx="4572001" cy="4155677"/>
          </a:xfrm>
        </p:grpSpPr>
        <p:grpSp>
          <p:nvGrpSpPr>
            <p:cNvPr id="20" name="Group 19"/>
            <p:cNvGrpSpPr>
              <a:grpSpLocks noChangeAspect="1"/>
            </p:cNvGrpSpPr>
            <p:nvPr/>
          </p:nvGrpSpPr>
          <p:grpSpPr>
            <a:xfrm>
              <a:off x="971601" y="2657699"/>
              <a:ext cx="4572001" cy="4155677"/>
              <a:chOff x="18738633" y="5593469"/>
              <a:chExt cx="4982661" cy="4528942"/>
            </a:xfrm>
          </p:grpSpPr>
          <p:sp>
            <p:nvSpPr>
              <p:cNvPr id="32" name="Rectangle 31"/>
              <p:cNvSpPr/>
              <p:nvPr/>
            </p:nvSpPr>
            <p:spPr>
              <a:xfrm>
                <a:off x="18738633" y="5925143"/>
                <a:ext cx="4971607" cy="3657600"/>
              </a:xfrm>
              <a:prstGeom prst="rect">
                <a:avLst/>
              </a:prstGeom>
              <a:ln>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3" name="Group 32"/>
              <p:cNvGrpSpPr/>
              <p:nvPr/>
            </p:nvGrpSpPr>
            <p:grpSpPr>
              <a:xfrm>
                <a:off x="18931781" y="5593469"/>
                <a:ext cx="4789513" cy="4528942"/>
                <a:chOff x="19126200" y="5772726"/>
                <a:chExt cx="4789513" cy="4528942"/>
              </a:xfrm>
            </p:grpSpPr>
            <p:cxnSp>
              <p:nvCxnSpPr>
                <p:cNvPr id="34" name="Straight Arrow Connector 33"/>
                <p:cNvCxnSpPr/>
                <p:nvPr/>
              </p:nvCxnSpPr>
              <p:spPr>
                <a:xfrm>
                  <a:off x="19583400" y="7572359"/>
                  <a:ext cx="0" cy="659613"/>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5" name="Group 34"/>
                <p:cNvGrpSpPr>
                  <a:grpSpLocks noChangeAspect="1"/>
                </p:cNvGrpSpPr>
                <p:nvPr/>
              </p:nvGrpSpPr>
              <p:grpSpPr>
                <a:xfrm>
                  <a:off x="19126200" y="5772726"/>
                  <a:ext cx="4789513" cy="4528942"/>
                  <a:chOff x="4555546" y="2121299"/>
                  <a:chExt cx="2901027" cy="2743200"/>
                </a:xfrm>
              </p:grpSpPr>
              <p:cxnSp>
                <p:nvCxnSpPr>
                  <p:cNvPr id="40" name="Straight Connector 39"/>
                  <p:cNvCxnSpPr/>
                  <p:nvPr/>
                </p:nvCxnSpPr>
                <p:spPr>
                  <a:xfrm rot="2700000">
                    <a:off x="4507561" y="3492899"/>
                    <a:ext cx="2743200" cy="0"/>
                  </a:xfrm>
                  <a:prstGeom prst="line">
                    <a:avLst/>
                  </a:prstGeom>
                  <a:ln w="28575">
                    <a:solidFill>
                      <a:schemeClr val="accent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4555546" y="2523031"/>
                    <a:ext cx="2560320" cy="1850186"/>
                    <a:chOff x="59746" y="465631"/>
                    <a:chExt cx="2560320" cy="1850186"/>
                  </a:xfrm>
                </p:grpSpPr>
                <p:cxnSp>
                  <p:nvCxnSpPr>
                    <p:cNvPr id="51" name="Straight Connector 50"/>
                    <p:cNvCxnSpPr/>
                    <p:nvPr/>
                  </p:nvCxnSpPr>
                  <p:spPr>
                    <a:xfrm>
                      <a:off x="59746" y="1353710"/>
                      <a:ext cx="2560320"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309585" y="465631"/>
                      <a:ext cx="0" cy="1850186"/>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2" name="Straight Connector 41"/>
                  <p:cNvCxnSpPr/>
                  <p:nvPr/>
                </p:nvCxnSpPr>
                <p:spPr>
                  <a:xfrm>
                    <a:off x="4555547" y="3614418"/>
                    <a:ext cx="2560320"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4555547" y="3196424"/>
                    <a:ext cx="2560320"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4759740" y="2523031"/>
                    <a:ext cx="2696833" cy="1562241"/>
                    <a:chOff x="4759740" y="2523031"/>
                    <a:chExt cx="2696833" cy="1562241"/>
                  </a:xfrm>
                </p:grpSpPr>
                <p:grpSp>
                  <p:nvGrpSpPr>
                    <p:cNvPr id="45" name="Group 44"/>
                    <p:cNvGrpSpPr/>
                    <p:nvPr/>
                  </p:nvGrpSpPr>
                  <p:grpSpPr>
                    <a:xfrm>
                      <a:off x="4759740" y="2523031"/>
                      <a:ext cx="2696833" cy="1562241"/>
                      <a:chOff x="4759740" y="2523031"/>
                      <a:chExt cx="2696833" cy="1562241"/>
                    </a:xfrm>
                  </p:grpSpPr>
                  <p:sp>
                    <p:nvSpPr>
                      <p:cNvPr id="47" name="Arc 46"/>
                      <p:cNvSpPr/>
                      <p:nvPr/>
                    </p:nvSpPr>
                    <p:spPr>
                      <a:xfrm>
                        <a:off x="5992193" y="2523031"/>
                        <a:ext cx="747338" cy="1490869"/>
                      </a:xfrm>
                      <a:prstGeom prst="arc">
                        <a:avLst>
                          <a:gd name="adj1" fmla="val 21551131"/>
                          <a:gd name="adj2" fmla="val 5269746"/>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8" name="Arc 47"/>
                      <p:cNvSpPr/>
                      <p:nvPr/>
                    </p:nvSpPr>
                    <p:spPr>
                      <a:xfrm>
                        <a:off x="5406887" y="2622534"/>
                        <a:ext cx="2049686" cy="1391366"/>
                      </a:xfrm>
                      <a:prstGeom prst="arc">
                        <a:avLst>
                          <a:gd name="adj1" fmla="val 5582137"/>
                          <a:gd name="adj2" fmla="val 11654867"/>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9" name="Arc 48"/>
                      <p:cNvSpPr/>
                      <p:nvPr/>
                    </p:nvSpPr>
                    <p:spPr>
                      <a:xfrm>
                        <a:off x="4759740" y="3077156"/>
                        <a:ext cx="1434326" cy="1008116"/>
                      </a:xfrm>
                      <a:prstGeom prst="arc">
                        <a:avLst>
                          <a:gd name="adj1" fmla="val 16174465"/>
                          <a:gd name="adj2" fmla="val 927014"/>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Arc 49"/>
                      <p:cNvSpPr/>
                      <p:nvPr/>
                    </p:nvSpPr>
                    <p:spPr>
                      <a:xfrm>
                        <a:off x="5628682" y="2821734"/>
                        <a:ext cx="1062978" cy="943207"/>
                      </a:xfrm>
                      <a:prstGeom prst="arc">
                        <a:avLst>
                          <a:gd name="adj1" fmla="val 5400000"/>
                          <a:gd name="adj2" fmla="val 11210552"/>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46" name="Freeform: Shape 45"/>
                    <p:cNvSpPr/>
                    <p:nvPr/>
                  </p:nvSpPr>
                  <p:spPr>
                    <a:xfrm>
                      <a:off x="5628104" y="3214887"/>
                      <a:ext cx="177282" cy="196223"/>
                    </a:xfrm>
                    <a:custGeom>
                      <a:avLst/>
                      <a:gdLst>
                        <a:gd name="connsiteX0" fmla="*/ 0 w 1176793"/>
                        <a:gd name="connsiteY0" fmla="*/ 149574 h 870431"/>
                        <a:gd name="connsiteX1" fmla="*/ 532738 w 1176793"/>
                        <a:gd name="connsiteY1" fmla="*/ 6450 h 870431"/>
                        <a:gd name="connsiteX2" fmla="*/ 242515 w 1176793"/>
                        <a:gd name="connsiteY2" fmla="*/ 336430 h 870431"/>
                        <a:gd name="connsiteX3" fmla="*/ 679837 w 1176793"/>
                        <a:gd name="connsiteY3" fmla="*/ 221136 h 870431"/>
                        <a:gd name="connsiteX4" fmla="*/ 473103 w 1176793"/>
                        <a:gd name="connsiteY4" fmla="*/ 539188 h 870431"/>
                        <a:gd name="connsiteX5" fmla="*/ 850790 w 1176793"/>
                        <a:gd name="connsiteY5" fmla="*/ 419918 h 870431"/>
                        <a:gd name="connsiteX6" fmla="*/ 655983 w 1176793"/>
                        <a:gd name="connsiteY6" fmla="*/ 726043 h 870431"/>
                        <a:gd name="connsiteX7" fmla="*/ 1005840 w 1176793"/>
                        <a:gd name="connsiteY7" fmla="*/ 567017 h 870431"/>
                        <a:gd name="connsiteX8" fmla="*/ 838863 w 1176793"/>
                        <a:gd name="connsiteY8" fmla="*/ 869167 h 870431"/>
                        <a:gd name="connsiteX9" fmla="*/ 1176793 w 1176793"/>
                        <a:gd name="connsiteY9" fmla="*/ 682311 h 870431"/>
                        <a:gd name="connsiteX0" fmla="*/ 0 w 940002"/>
                        <a:gd name="connsiteY0" fmla="*/ 85067 h 887198"/>
                        <a:gd name="connsiteX1" fmla="*/ 295947 w 940002"/>
                        <a:gd name="connsiteY1" fmla="*/ 23217 h 887198"/>
                        <a:gd name="connsiteX2" fmla="*/ 5724 w 940002"/>
                        <a:gd name="connsiteY2" fmla="*/ 353197 h 887198"/>
                        <a:gd name="connsiteX3" fmla="*/ 443046 w 940002"/>
                        <a:gd name="connsiteY3" fmla="*/ 237903 h 887198"/>
                        <a:gd name="connsiteX4" fmla="*/ 236312 w 940002"/>
                        <a:gd name="connsiteY4" fmla="*/ 555955 h 887198"/>
                        <a:gd name="connsiteX5" fmla="*/ 613999 w 940002"/>
                        <a:gd name="connsiteY5" fmla="*/ 436685 h 887198"/>
                        <a:gd name="connsiteX6" fmla="*/ 419192 w 940002"/>
                        <a:gd name="connsiteY6" fmla="*/ 742810 h 887198"/>
                        <a:gd name="connsiteX7" fmla="*/ 769049 w 940002"/>
                        <a:gd name="connsiteY7" fmla="*/ 583784 h 887198"/>
                        <a:gd name="connsiteX8" fmla="*/ 602072 w 940002"/>
                        <a:gd name="connsiteY8" fmla="*/ 885934 h 887198"/>
                        <a:gd name="connsiteX9" fmla="*/ 940002 w 940002"/>
                        <a:gd name="connsiteY9" fmla="*/ 699078 h 887198"/>
                        <a:gd name="connsiteX0" fmla="*/ 0 w 823759"/>
                        <a:gd name="connsiteY0" fmla="*/ 85067 h 891561"/>
                        <a:gd name="connsiteX1" fmla="*/ 295947 w 823759"/>
                        <a:gd name="connsiteY1" fmla="*/ 23217 h 891561"/>
                        <a:gd name="connsiteX2" fmla="*/ 5724 w 823759"/>
                        <a:gd name="connsiteY2" fmla="*/ 353197 h 891561"/>
                        <a:gd name="connsiteX3" fmla="*/ 443046 w 823759"/>
                        <a:gd name="connsiteY3" fmla="*/ 237903 h 891561"/>
                        <a:gd name="connsiteX4" fmla="*/ 236312 w 823759"/>
                        <a:gd name="connsiteY4" fmla="*/ 555955 h 891561"/>
                        <a:gd name="connsiteX5" fmla="*/ 613999 w 823759"/>
                        <a:gd name="connsiteY5" fmla="*/ 436685 h 891561"/>
                        <a:gd name="connsiteX6" fmla="*/ 419192 w 823759"/>
                        <a:gd name="connsiteY6" fmla="*/ 742810 h 891561"/>
                        <a:gd name="connsiteX7" fmla="*/ 769049 w 823759"/>
                        <a:gd name="connsiteY7" fmla="*/ 583784 h 891561"/>
                        <a:gd name="connsiteX8" fmla="*/ 602072 w 823759"/>
                        <a:gd name="connsiteY8" fmla="*/ 885934 h 891561"/>
                        <a:gd name="connsiteX9" fmla="*/ 823759 w 823759"/>
                        <a:gd name="connsiteY9" fmla="*/ 788218 h 89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3759" h="891561">
                          <a:moveTo>
                            <a:pt x="0" y="85067"/>
                          </a:moveTo>
                          <a:cubicBezTo>
                            <a:pt x="246159" y="-2067"/>
                            <a:pt x="294993" y="-21471"/>
                            <a:pt x="295947" y="23217"/>
                          </a:cubicBezTo>
                          <a:cubicBezTo>
                            <a:pt x="296901" y="67905"/>
                            <a:pt x="-18792" y="317416"/>
                            <a:pt x="5724" y="353197"/>
                          </a:cubicBezTo>
                          <a:cubicBezTo>
                            <a:pt x="30241" y="388978"/>
                            <a:pt x="404615" y="204110"/>
                            <a:pt x="443046" y="237903"/>
                          </a:cubicBezTo>
                          <a:cubicBezTo>
                            <a:pt x="481477" y="271696"/>
                            <a:pt x="207820" y="522825"/>
                            <a:pt x="236312" y="555955"/>
                          </a:cubicBezTo>
                          <a:cubicBezTo>
                            <a:pt x="264804" y="589085"/>
                            <a:pt x="583519" y="405543"/>
                            <a:pt x="613999" y="436685"/>
                          </a:cubicBezTo>
                          <a:cubicBezTo>
                            <a:pt x="644479" y="467827"/>
                            <a:pt x="393350" y="718294"/>
                            <a:pt x="419192" y="742810"/>
                          </a:cubicBezTo>
                          <a:cubicBezTo>
                            <a:pt x="445034" y="767327"/>
                            <a:pt x="738569" y="559930"/>
                            <a:pt x="769049" y="583784"/>
                          </a:cubicBezTo>
                          <a:cubicBezTo>
                            <a:pt x="799529" y="607638"/>
                            <a:pt x="592954" y="851862"/>
                            <a:pt x="602072" y="885934"/>
                          </a:cubicBezTo>
                          <a:cubicBezTo>
                            <a:pt x="611190" y="920006"/>
                            <a:pt x="823759" y="788218"/>
                            <a:pt x="823759" y="788218"/>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mc:Choice xmlns:a14="http://schemas.microsoft.com/office/drawing/2010/main" Requires="a14">
                <p:sp>
                  <p:nvSpPr>
                    <p:cNvPr id="36" name="TextBox 35"/>
                    <p:cNvSpPr txBox="1"/>
                    <p:nvPr/>
                  </p:nvSpPr>
                  <p:spPr>
                    <a:xfrm>
                      <a:off x="23237102" y="7596112"/>
                      <a:ext cx="655050"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36" name="TextBox 35"/>
                    <p:cNvSpPr txBox="1">
                      <a:spLocks noRot="1" noChangeAspect="1" noMove="1" noResize="1" noEditPoints="1" noAdjustHandles="1" noChangeArrowheads="1" noChangeShapeType="1" noTextEdit="1"/>
                    </p:cNvSpPr>
                    <p:nvPr/>
                  </p:nvSpPr>
                  <p:spPr>
                    <a:xfrm>
                      <a:off x="23237102" y="7596112"/>
                      <a:ext cx="655050" cy="5702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p:cNvSpPr txBox="1"/>
                    <p:nvPr/>
                  </p:nvSpPr>
                  <p:spPr>
                    <a:xfrm>
                      <a:off x="21130449" y="6249904"/>
                      <a:ext cx="655050"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Sub>
                          </m:oMath>
                        </m:oMathPara>
                      </a14:m>
                      <a:endParaRPr lang="en-US" sz="2800" dirty="0"/>
                    </a:p>
                  </p:txBody>
                </p:sp>
              </mc:Choice>
              <mc:Fallback>
                <p:sp>
                  <p:nvSpPr>
                    <p:cNvPr id="37" name="TextBox 36"/>
                    <p:cNvSpPr txBox="1">
                      <a:spLocks noRot="1" noChangeAspect="1" noMove="1" noResize="1" noEditPoints="1" noAdjustHandles="1" noChangeArrowheads="1" noChangeShapeType="1" noTextEdit="1"/>
                    </p:cNvSpPr>
                    <p:nvPr/>
                  </p:nvSpPr>
                  <p:spPr>
                    <a:xfrm>
                      <a:off x="21130449" y="6249904"/>
                      <a:ext cx="655050" cy="57021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p:cNvSpPr txBox="1"/>
                    <p:nvPr/>
                  </p:nvSpPr>
                  <p:spPr>
                    <a:xfrm>
                      <a:off x="19195953" y="7466092"/>
                      <a:ext cx="49334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lumMod val="65000"/>
                                  </a:schemeClr>
                                </a:solidFill>
                                <a:latin typeface="Cambria Math" panose="02040503050406030204" pitchFamily="18" charset="0"/>
                              </a:rPr>
                              <m:t>𝑘</m:t>
                            </m:r>
                          </m:oMath>
                        </m:oMathPara>
                      </a14:m>
                      <a:endParaRPr lang="en-US" sz="2800" dirty="0">
                        <a:solidFill>
                          <a:schemeClr val="bg1">
                            <a:lumMod val="65000"/>
                          </a:schemeClr>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9195953" y="7466092"/>
                      <a:ext cx="493340" cy="523220"/>
                    </a:xfrm>
                    <a:prstGeom prst="rect">
                      <a:avLst/>
                    </a:prstGeom>
                    <a:blipFill>
                      <a:blip r:embed="rId6" cstate="print"/>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19756719" y="6164918"/>
                      <a:ext cx="1411634" cy="5702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solidFill>
                                      <a:schemeClr val="accent1"/>
                                    </a:solidFill>
                                    <a:latin typeface="Cambria Math" panose="02040503050406030204" pitchFamily="18" charset="0"/>
                                  </a:rPr>
                                </m:ctrlPr>
                              </m:sSubPr>
                              <m:e>
                                <m:r>
                                  <a:rPr lang="en-US" sz="2800" b="0" i="1" smtClean="0">
                                    <a:solidFill>
                                      <a:schemeClr val="accent1"/>
                                    </a:solidFill>
                                    <a:latin typeface="Cambria Math" panose="02040503050406030204" pitchFamily="18" charset="0"/>
                                  </a:rPr>
                                  <m:t>𝜎</m:t>
                                </m:r>
                              </m:e>
                              <m:sub>
                                <m:r>
                                  <a:rPr lang="en-US" sz="2800" b="0" i="1" smtClean="0">
                                    <a:solidFill>
                                      <a:schemeClr val="accent1"/>
                                    </a:solidFill>
                                    <a:latin typeface="Cambria Math" panose="02040503050406030204" pitchFamily="18" charset="0"/>
                                  </a:rPr>
                                  <m:t>𝑥</m:t>
                                </m:r>
                              </m:sub>
                            </m:sSub>
                            <m:r>
                              <a:rPr lang="en-US" sz="2800" b="0" i="1" smtClean="0">
                                <a:solidFill>
                                  <a:schemeClr val="accent1"/>
                                </a:solidFill>
                                <a:latin typeface="Cambria Math" panose="02040503050406030204" pitchFamily="18" charset="0"/>
                              </a:rPr>
                              <m:t>=0</m:t>
                            </m:r>
                          </m:oMath>
                        </m:oMathPara>
                      </a14:m>
                      <a:endParaRPr lang="en-US" sz="2800" dirty="0">
                        <a:solidFill>
                          <a:schemeClr val="accent1"/>
                        </a:solidFill>
                      </a:endParaRPr>
                    </a:p>
                  </p:txBody>
                </p:sp>
              </mc:Choice>
              <mc:Fallback>
                <p:sp>
                  <p:nvSpPr>
                    <p:cNvPr id="39" name="TextBox 38"/>
                    <p:cNvSpPr txBox="1">
                      <a:spLocks noRot="1" noChangeAspect="1" noMove="1" noResize="1" noEditPoints="1" noAdjustHandles="1" noChangeArrowheads="1" noChangeShapeType="1" noTextEdit="1"/>
                    </p:cNvSpPr>
                    <p:nvPr/>
                  </p:nvSpPr>
                  <p:spPr>
                    <a:xfrm>
                      <a:off x="19756719" y="6164918"/>
                      <a:ext cx="1411634" cy="570216"/>
                    </a:xfrm>
                    <a:prstGeom prst="rect">
                      <a:avLst/>
                    </a:prstGeom>
                    <a:blipFill>
                      <a:blip r:embed="rId7"/>
                      <a:stretch>
                        <a:fillRect/>
                      </a:stretch>
                    </a:blipFill>
                  </p:spPr>
                  <p:txBody>
                    <a:bodyPr/>
                    <a:lstStyle/>
                    <a:p>
                      <a:r>
                        <a:rPr lang="en-US">
                          <a:noFill/>
                        </a:rPr>
                        <a:t> </a:t>
                      </a:r>
                    </a:p>
                  </p:txBody>
                </p:sp>
              </mc:Fallback>
            </mc:AlternateContent>
          </p:grpSp>
        </p:grpSp>
        <p:grpSp>
          <p:nvGrpSpPr>
            <p:cNvPr id="22" name="Group 21"/>
            <p:cNvGrpSpPr/>
            <p:nvPr/>
          </p:nvGrpSpPr>
          <p:grpSpPr>
            <a:xfrm>
              <a:off x="3387224" y="5330812"/>
              <a:ext cx="504056" cy="546460"/>
              <a:chOff x="6588224" y="2906194"/>
              <a:chExt cx="504056" cy="546460"/>
            </a:xfrm>
          </p:grpSpPr>
          <p:sp>
            <p:nvSpPr>
              <p:cNvPr id="30" name="TextBox 29"/>
              <p:cNvSpPr txBox="1"/>
              <p:nvPr/>
            </p:nvSpPr>
            <p:spPr>
              <a:xfrm>
                <a:off x="6804248" y="2906194"/>
                <a:ext cx="288032" cy="523220"/>
              </a:xfrm>
              <a:prstGeom prst="rect">
                <a:avLst/>
              </a:prstGeom>
              <a:noFill/>
            </p:spPr>
            <p:txBody>
              <a:bodyPr wrap="square" rtlCol="0">
                <a:spAutoFit/>
              </a:bodyPr>
              <a:lstStyle/>
              <a:p>
                <a:r>
                  <a:rPr lang="en-US" sz="2800" b="1" dirty="0">
                    <a:solidFill>
                      <a:schemeClr val="accent3">
                        <a:lumMod val="60000"/>
                        <a:lumOff val="40000"/>
                      </a:schemeClr>
                    </a:solidFill>
                  </a:rPr>
                  <a:t>*</a:t>
                </a:r>
              </a:p>
            </p:txBody>
          </p:sp>
          <p:sp>
            <p:nvSpPr>
              <p:cNvPr id="31" name="TextBox 30"/>
              <p:cNvSpPr txBox="1"/>
              <p:nvPr/>
            </p:nvSpPr>
            <p:spPr>
              <a:xfrm>
                <a:off x="6588224" y="3144877"/>
                <a:ext cx="504056" cy="307777"/>
              </a:xfrm>
              <a:prstGeom prst="rect">
                <a:avLst/>
              </a:prstGeom>
              <a:noFill/>
            </p:spPr>
            <p:txBody>
              <a:bodyPr wrap="square" rtlCol="0">
                <a:spAutoFit/>
              </a:bodyPr>
              <a:lstStyle/>
              <a:p>
                <a:r>
                  <a:rPr lang="en-US" sz="1400" b="1" dirty="0"/>
                  <a:t>(2)</a:t>
                </a:r>
              </a:p>
            </p:txBody>
          </p:sp>
        </p:grpSp>
        <p:grpSp>
          <p:nvGrpSpPr>
            <p:cNvPr id="24" name="Group 23"/>
            <p:cNvGrpSpPr/>
            <p:nvPr/>
          </p:nvGrpSpPr>
          <p:grpSpPr>
            <a:xfrm>
              <a:off x="4264172" y="3911737"/>
              <a:ext cx="884771" cy="785771"/>
              <a:chOff x="7091533" y="3590105"/>
              <a:chExt cx="884771" cy="785771"/>
            </a:xfrm>
          </p:grpSpPr>
          <p:sp>
            <p:nvSpPr>
              <p:cNvPr id="28" name="TextBox 27"/>
              <p:cNvSpPr txBox="1"/>
              <p:nvPr/>
            </p:nvSpPr>
            <p:spPr>
              <a:xfrm>
                <a:off x="7091533" y="3852656"/>
                <a:ext cx="524319" cy="523220"/>
              </a:xfrm>
              <a:prstGeom prst="rect">
                <a:avLst/>
              </a:prstGeom>
              <a:noFill/>
            </p:spPr>
            <p:txBody>
              <a:bodyPr wrap="square" rtlCol="0">
                <a:spAutoFit/>
              </a:bodyPr>
              <a:lstStyle/>
              <a:p>
                <a:r>
                  <a:rPr lang="en-US" sz="2800" b="1" dirty="0">
                    <a:solidFill>
                      <a:schemeClr val="accent3">
                        <a:lumMod val="60000"/>
                        <a:lumOff val="40000"/>
                      </a:schemeClr>
                    </a:solidFill>
                  </a:rPr>
                  <a:t>*</a:t>
                </a:r>
              </a:p>
            </p:txBody>
          </p:sp>
          <p:sp>
            <p:nvSpPr>
              <p:cNvPr id="29" name="TextBox 28"/>
              <p:cNvSpPr txBox="1"/>
              <p:nvPr/>
            </p:nvSpPr>
            <p:spPr>
              <a:xfrm>
                <a:off x="7230716" y="3590105"/>
                <a:ext cx="745588" cy="307777"/>
              </a:xfrm>
              <a:prstGeom prst="rect">
                <a:avLst/>
              </a:prstGeom>
              <a:noFill/>
            </p:spPr>
            <p:txBody>
              <a:bodyPr wrap="square" rtlCol="0">
                <a:spAutoFit/>
              </a:bodyPr>
              <a:lstStyle/>
              <a:p>
                <a:r>
                  <a:rPr lang="en-US" sz="1400" b="1" dirty="0"/>
                  <a:t>(1)</a:t>
                </a:r>
              </a:p>
            </p:txBody>
          </p:sp>
        </p:grpSp>
        <p:grpSp>
          <p:nvGrpSpPr>
            <p:cNvPr id="25" name="Group 24"/>
            <p:cNvGrpSpPr/>
            <p:nvPr/>
          </p:nvGrpSpPr>
          <p:grpSpPr>
            <a:xfrm>
              <a:off x="2476836" y="3661741"/>
              <a:ext cx="700642" cy="1133527"/>
              <a:chOff x="6531122" y="3147528"/>
              <a:chExt cx="700642" cy="1133527"/>
            </a:xfrm>
          </p:grpSpPr>
          <p:sp>
            <p:nvSpPr>
              <p:cNvPr id="26" name="TextBox 25"/>
              <p:cNvSpPr txBox="1"/>
              <p:nvPr/>
            </p:nvSpPr>
            <p:spPr>
              <a:xfrm>
                <a:off x="6630021" y="3511614"/>
                <a:ext cx="486957" cy="769441"/>
              </a:xfrm>
              <a:prstGeom prst="rect">
                <a:avLst/>
              </a:prstGeom>
              <a:noFill/>
            </p:spPr>
            <p:txBody>
              <a:bodyPr wrap="square" rtlCol="0">
                <a:spAutoFit/>
              </a:bodyPr>
              <a:lstStyle/>
              <a:p>
                <a:r>
                  <a:rPr lang="en-US" sz="4400" b="1" dirty="0">
                    <a:solidFill>
                      <a:schemeClr val="accent3">
                        <a:lumMod val="60000"/>
                        <a:lumOff val="40000"/>
                      </a:schemeClr>
                    </a:solidFill>
                  </a:rPr>
                  <a:t>*</a:t>
                </a:r>
              </a:p>
            </p:txBody>
          </p:sp>
          <p:sp>
            <p:nvSpPr>
              <p:cNvPr id="27" name="TextBox 26"/>
              <p:cNvSpPr txBox="1"/>
              <p:nvPr/>
            </p:nvSpPr>
            <p:spPr>
              <a:xfrm>
                <a:off x="6531122" y="3147528"/>
                <a:ext cx="700642" cy="461665"/>
              </a:xfrm>
              <a:prstGeom prst="rect">
                <a:avLst/>
              </a:prstGeom>
              <a:noFill/>
            </p:spPr>
            <p:txBody>
              <a:bodyPr wrap="square" rtlCol="0">
                <a:spAutoFit/>
              </a:bodyPr>
              <a:lstStyle/>
              <a:p>
                <a:r>
                  <a:rPr lang="en-US" sz="2400" b="1" dirty="0"/>
                  <a:t>(3)</a:t>
                </a:r>
              </a:p>
            </p:txBody>
          </p:sp>
        </p:grpSp>
      </p:grpSp>
    </p:spTree>
    <p:extLst>
      <p:ext uri="{BB962C8B-B14F-4D97-AF65-F5344CB8AC3E}">
        <p14:creationId xmlns:p14="http://schemas.microsoft.com/office/powerpoint/2010/main" val="110734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Advantages:</a:t>
                </a:r>
              </a:p>
              <a:p>
                <a:pPr lvl="1"/>
                <a:r>
                  <a:rPr lang="en-US" dirty="0"/>
                  <a:t>Does not require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dirty="0" smtClean="0">
                            <a:latin typeface="Cambria Math" panose="02040503050406030204" pitchFamily="18" charset="0"/>
                          </a:rPr>
                          <m:t>𝑥</m:t>
                        </m:r>
                      </m:sub>
                    </m:sSub>
                  </m:oMath>
                </a14:m>
                <a:r>
                  <a:rPr lang="en-US" dirty="0"/>
                  <a:t> in control structure (potentially lower magnitude)</a:t>
                </a:r>
              </a:p>
              <a:p>
                <a:pPr lvl="1"/>
                <a14:m>
                  <m:oMath xmlns:m="http://schemas.openxmlformats.org/officeDocument/2006/math">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a:latin typeface="Cambria Math" panose="02040503050406030204" pitchFamily="18" charset="0"/>
                              </a:rPr>
                              <m:t>𝑥</m:t>
                            </m:r>
                          </m:sub>
                        </m:sSub>
                      </m:e>
                    </m:d>
                  </m:oMath>
                </a14:m>
                <a:r>
                  <a:rPr lang="en-US" dirty="0"/>
                  <a:t> does converge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m:t>
                        </m:r>
                      </m:sub>
                    </m:sSub>
                  </m:oMath>
                </a14:m>
                <a:r>
                  <a:rPr lang="en-US" dirty="0"/>
                  <a:t> in finite time </a:t>
                </a:r>
                <a14:m>
                  <m:oMath xmlns:m="http://schemas.openxmlformats.org/officeDocument/2006/math">
                    <m:r>
                      <a:rPr lang="en-US" b="0" i="1" smtClean="0">
                        <a:latin typeface="Cambria Math" panose="02040503050406030204" pitchFamily="18" charset="0"/>
                      </a:rPr>
                      <m:t>→ </m:t>
                    </m:r>
                  </m:oMath>
                </a14:m>
                <a:r>
                  <a:rPr lang="en-US" dirty="0"/>
                  <a:t>exponential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𝑥</m:t>
                        </m:r>
                      </m:sub>
                    </m:sSub>
                  </m:oMath>
                </a14:m>
                <a:endParaRPr lang="en-US" dirty="0"/>
              </a:p>
              <a:p>
                <a:pPr lvl="1"/>
                <a:endParaRPr lang="en-US" dirty="0"/>
              </a:p>
              <a:p>
                <a:r>
                  <a:rPr lang="en-US" dirty="0"/>
                  <a:t>Disadvantages: </a:t>
                </a:r>
              </a:p>
              <a:p>
                <a:pPr lvl="1"/>
                <a:r>
                  <a:rPr lang="en-US" dirty="0"/>
                  <a:t>Potentially takes longer to converge</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7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28</a:t>
            </a:fld>
            <a:endParaRPr lang="en-US"/>
          </a:p>
        </p:txBody>
      </p:sp>
    </p:spTree>
    <p:extLst>
      <p:ext uri="{BB962C8B-B14F-4D97-AF65-F5344CB8AC3E}">
        <p14:creationId xmlns:p14="http://schemas.microsoft.com/office/powerpoint/2010/main" val="50907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 to Formation Flying</a:t>
            </a:r>
          </a:p>
          <a:p>
            <a:r>
              <a:rPr lang="en-US" dirty="0"/>
              <a:t>Introduction to Sliding Mode Control</a:t>
            </a:r>
          </a:p>
          <a:p>
            <a:r>
              <a:rPr lang="en-US" dirty="0"/>
              <a:t>Objective of Project</a:t>
            </a:r>
          </a:p>
          <a:p>
            <a:r>
              <a:rPr lang="en-US" dirty="0"/>
              <a:t>Dynamics Model</a:t>
            </a:r>
          </a:p>
          <a:p>
            <a:r>
              <a:rPr lang="en-US" dirty="0"/>
              <a:t>Classical Sliding Surface</a:t>
            </a:r>
          </a:p>
          <a:p>
            <a:r>
              <a:rPr lang="en-US" dirty="0">
                <a:solidFill>
                  <a:schemeClr val="accent1"/>
                </a:solidFill>
              </a:rPr>
              <a:t>Alternative Sliding Surfaces</a:t>
            </a:r>
          </a:p>
          <a:p>
            <a:r>
              <a:rPr lang="en-US" dirty="0"/>
              <a:t>Nonsingular Terminal Sliding Surface</a:t>
            </a:r>
          </a:p>
          <a:p>
            <a:r>
              <a:rPr lang="en-US" dirty="0"/>
              <a:t>Simulations</a:t>
            </a:r>
          </a:p>
          <a:p>
            <a:r>
              <a:rPr lang="en-US" dirty="0"/>
              <a:t>Conclusions</a:t>
            </a:r>
          </a:p>
          <a:p>
            <a:r>
              <a:rPr lang="en-US" dirty="0"/>
              <a:t>Experiment</a:t>
            </a:r>
          </a:p>
        </p:txBody>
      </p:sp>
      <p:sp>
        <p:nvSpPr>
          <p:cNvPr id="4" name="Slide Number Placeholder 3"/>
          <p:cNvSpPr>
            <a:spLocks noGrp="1"/>
          </p:cNvSpPr>
          <p:nvPr>
            <p:ph type="sldNum" sz="quarter" idx="12"/>
          </p:nvPr>
        </p:nvSpPr>
        <p:spPr/>
        <p:txBody>
          <a:bodyPr/>
          <a:lstStyle/>
          <a:p>
            <a:fld id="{80DB475F-BAFD-4EEF-9F00-B5C183201CD7}" type="slidenum">
              <a:rPr lang="en-US" smtClean="0"/>
              <a:t>29</a:t>
            </a:fld>
            <a:endParaRPr lang="en-US"/>
          </a:p>
        </p:txBody>
      </p:sp>
    </p:spTree>
    <p:extLst>
      <p:ext uri="{BB962C8B-B14F-4D97-AF65-F5344CB8AC3E}">
        <p14:creationId xmlns:p14="http://schemas.microsoft.com/office/powerpoint/2010/main" val="3895566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solidFill>
                  <a:schemeClr val="accent1"/>
                </a:solidFill>
              </a:rPr>
              <a:t>Introduction to Formation Flying</a:t>
            </a:r>
          </a:p>
          <a:p>
            <a:r>
              <a:rPr lang="en-US" dirty="0"/>
              <a:t>Introduction to Sliding Mode Control</a:t>
            </a:r>
          </a:p>
          <a:p>
            <a:r>
              <a:rPr lang="en-US" dirty="0"/>
              <a:t>Objective of Project</a:t>
            </a:r>
          </a:p>
          <a:p>
            <a:r>
              <a:rPr lang="en-US" dirty="0"/>
              <a:t>Dynamics Model</a:t>
            </a:r>
          </a:p>
          <a:p>
            <a:r>
              <a:rPr lang="en-US" dirty="0"/>
              <a:t>Classical Sliding Surface</a:t>
            </a:r>
          </a:p>
          <a:p>
            <a:r>
              <a:rPr lang="en-US" dirty="0"/>
              <a:t>Alternative Sliding Surfaces</a:t>
            </a:r>
          </a:p>
          <a:p>
            <a:r>
              <a:rPr lang="en-US" dirty="0"/>
              <a:t>Nonsingular Terminal Sliding Surface</a:t>
            </a:r>
          </a:p>
          <a:p>
            <a:r>
              <a:rPr lang="en-US" dirty="0"/>
              <a:t>Simulations</a:t>
            </a:r>
          </a:p>
          <a:p>
            <a:r>
              <a:rPr lang="en-US" dirty="0"/>
              <a:t>Conclusions</a:t>
            </a:r>
          </a:p>
          <a:p>
            <a:r>
              <a:rPr lang="en-US" dirty="0"/>
              <a:t>Experiment</a:t>
            </a:r>
          </a:p>
        </p:txBody>
      </p:sp>
      <p:sp>
        <p:nvSpPr>
          <p:cNvPr id="4" name="Slide Number Placeholder 3"/>
          <p:cNvSpPr>
            <a:spLocks noGrp="1"/>
          </p:cNvSpPr>
          <p:nvPr>
            <p:ph type="sldNum" sz="quarter" idx="12"/>
          </p:nvPr>
        </p:nvSpPr>
        <p:spPr/>
        <p:txBody>
          <a:bodyPr/>
          <a:lstStyle/>
          <a:p>
            <a:fld id="{80DB475F-BAFD-4EEF-9F00-B5C183201CD7}" type="slidenum">
              <a:rPr lang="en-US" smtClean="0"/>
              <a:t>3</a:t>
            </a:fld>
            <a:endParaRPr lang="en-US"/>
          </a:p>
        </p:txBody>
      </p:sp>
    </p:spTree>
    <p:extLst>
      <p:ext uri="{BB962C8B-B14F-4D97-AF65-F5344CB8AC3E}">
        <p14:creationId xmlns:p14="http://schemas.microsoft.com/office/powerpoint/2010/main" val="2481673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Sliding Surfaces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5994159" y="2011680"/>
                <a:ext cx="5436222" cy="3766185"/>
              </a:xfrm>
            </p:spPr>
            <p:txBody>
              <a:bodyPr>
                <a:normAutofit/>
              </a:bodyPr>
              <a:lstStyle/>
              <a:p>
                <a:endParaRPr lang="en-US" dirty="0"/>
              </a:p>
              <a:p>
                <a:endParaRPr lang="en-US" dirty="0"/>
              </a:p>
              <a:p>
                <a:endParaRPr lang="en-US" dirty="0"/>
              </a:p>
              <a:p>
                <a:r>
                  <a:rPr lang="en-US" dirty="0"/>
                  <a:t>When </a:t>
                </a:r>
                <a14:m>
                  <m:oMath xmlns:m="http://schemas.openxmlformats.org/officeDocument/2006/math">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𝑥</m:t>
                            </m:r>
                          </m:sub>
                        </m:sSub>
                      </m:e>
                    </m:d>
                    <m:r>
                      <a:rPr lang="en-US" b="0" i="1" smtClean="0">
                        <a:latin typeface="Cambria Math" panose="02040503050406030204" pitchFamily="18" charset="0"/>
                      </a:rPr>
                      <m:t>&gt;</m:t>
                    </m:r>
                    <m:r>
                      <a:rPr lang="en-US" b="0" i="1" smtClean="0">
                        <a:latin typeface="Cambria Math" panose="02040503050406030204" pitchFamily="18" charset="0"/>
                      </a:rPr>
                      <m:t>𝐿</m:t>
                    </m:r>
                    <m:r>
                      <a:rPr lang="en-US" b="0" i="1" smtClean="0">
                        <a:latin typeface="Cambria Math" panose="02040503050406030204" pitchFamily="18" charset="0"/>
                      </a:rPr>
                      <m:t>, </m:t>
                    </m:r>
                  </m:oMath>
                </a14:m>
                <a:endParaRPr lang="en-US" b="0" i="1" dirty="0">
                  <a:latin typeface="Cambria Math" panose="02040503050406030204" pitchFamily="18" charset="0"/>
                </a:endParaRPr>
              </a:p>
              <a:p>
                <a:pPr lvl="1"/>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𝜎</m:t>
                            </m:r>
                          </m:e>
                        </m:acc>
                      </m:e>
                      <m:sub>
                        <m:r>
                          <a:rPr lang="en-US" b="0" i="1" smtClean="0">
                            <a:latin typeface="Cambria Math" panose="02040503050406030204" pitchFamily="18" charset="0"/>
                          </a:rPr>
                          <m:t>𝑥</m:t>
                        </m:r>
                      </m:sub>
                    </m:sSub>
                    <m:r>
                      <a:rPr lang="en-US" b="0" i="1" smtClean="0">
                        <a:latin typeface="Cambria Math" panose="02040503050406030204" pitchFamily="18" charset="0"/>
                      </a:rPr>
                      <m:t>=</m:t>
                    </m:r>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𝑥</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𝑠𝑖𝑔𝑛</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𝜎</m:t>
                        </m:r>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𝑥</m:t>
                        </m:r>
                      </m:sub>
                    </m:sSub>
                  </m:oMath>
                </a14:m>
                <a:endParaRPr lang="en-US" dirty="0"/>
              </a:p>
              <a:p>
                <a:r>
                  <a:rPr lang="en-US" dirty="0"/>
                  <a:t>Discontinuity leads to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𝜎</m:t>
                            </m:r>
                          </m:e>
                        </m:acc>
                      </m:e>
                      <m:sub>
                        <m:r>
                          <a:rPr lang="en-US" b="0" i="1" smtClean="0">
                            <a:latin typeface="Cambria Math" panose="02040503050406030204" pitchFamily="18" charset="0"/>
                          </a:rPr>
                          <m:t>𝑥</m:t>
                        </m:r>
                      </m:sub>
                    </m:sSub>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𝜀</m:t>
                            </m:r>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r>
                          <a:rPr lang="en-US" b="0" i="1" dirty="0" smtClean="0">
                            <a:latin typeface="Cambria Math" panose="02040503050406030204" pitchFamily="18" charset="0"/>
                          </a:rPr>
                          <m:t>𝐿</m:t>
                        </m:r>
                      </m:e>
                    </m:d>
                    <m:r>
                      <a:rPr lang="en-US" b="0" i="1" dirty="0" smtClean="0">
                        <a:latin typeface="Cambria Math" panose="02040503050406030204" pitchFamily="18" charset="0"/>
                      </a:rPr>
                      <m:t>=∞</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5994159" y="2011680"/>
                <a:ext cx="5436222" cy="3766185"/>
              </a:xfr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p:cNvSpPr/>
              <p:nvPr/>
            </p:nvSpPr>
            <p:spPr>
              <a:xfrm>
                <a:off x="2614611" y="1932054"/>
                <a:ext cx="6858000" cy="72935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1"/>
                <a14:m>
                  <m:oMathPara xmlns:m="http://schemas.openxmlformats.org/officeDocument/2006/math">
                    <m:oMathParaPr>
                      <m:jc m:val="centerGroup"/>
                    </m:oMathParaPr>
                    <m:oMath xmlns:m="http://schemas.openxmlformats.org/officeDocument/2006/math">
                      <m:sSub>
                        <m:sSubPr>
                          <m:ctrlPr>
                            <a:rPr lang="en-US" sz="2800" b="0" i="1" smtClean="0">
                              <a:solidFill>
                                <a:schemeClr val="tx1"/>
                              </a:solidFill>
                              <a:latin typeface="Cambria Math" panose="02040503050406030204" pitchFamily="18" charset="0"/>
                              <a:cs typeface="Arial" pitchFamily="34" charset="0"/>
                            </a:rPr>
                          </m:ctrlPr>
                        </m:sSubPr>
                        <m:e>
                          <m:r>
                            <a:rPr lang="en-US" sz="2800" i="1" smtClean="0">
                              <a:solidFill>
                                <a:schemeClr val="tx1"/>
                              </a:solidFill>
                              <a:latin typeface="Cambria Math" panose="02040503050406030204" pitchFamily="18" charset="0"/>
                              <a:cs typeface="Arial" pitchFamily="34" charset="0"/>
                            </a:rPr>
                            <m:t>𝜎</m:t>
                          </m:r>
                        </m:e>
                        <m:sub>
                          <m:r>
                            <a:rPr lang="en-US" sz="2800" b="0" i="1" smtClean="0">
                              <a:solidFill>
                                <a:schemeClr val="tx1"/>
                              </a:solidFill>
                              <a:latin typeface="Cambria Math" panose="02040503050406030204" pitchFamily="18" charset="0"/>
                              <a:cs typeface="Arial" pitchFamily="34" charset="0"/>
                            </a:rPr>
                            <m:t>𝑥</m:t>
                          </m:r>
                        </m:sub>
                      </m:sSub>
                      <m:r>
                        <a:rPr lang="en-US" sz="2800" i="1">
                          <a:solidFill>
                            <a:schemeClr val="tx1"/>
                          </a:solidFill>
                          <a:latin typeface="Cambria Math" panose="02040503050406030204" pitchFamily="18" charset="0"/>
                          <a:cs typeface="Arial" pitchFamily="34" charset="0"/>
                        </a:rPr>
                        <m:t>=</m:t>
                      </m:r>
                      <m:sSub>
                        <m:sSubPr>
                          <m:ctrlPr>
                            <a:rPr lang="en-US" sz="2800" i="1">
                              <a:solidFill>
                                <a:schemeClr val="tx1"/>
                              </a:solidFill>
                              <a:latin typeface="Cambria Math" panose="02040503050406030204" pitchFamily="18" charset="0"/>
                              <a:cs typeface="Arial" pitchFamily="34" charset="0"/>
                            </a:rPr>
                          </m:ctrlPr>
                        </m:sSubPr>
                        <m:e>
                          <m:acc>
                            <m:accPr>
                              <m:chr m:val="̇"/>
                              <m:ctrlPr>
                                <a:rPr lang="en-US" sz="2800" b="0" i="1" smtClean="0">
                                  <a:solidFill>
                                    <a:schemeClr val="tx1"/>
                                  </a:solidFill>
                                  <a:latin typeface="Cambria Math" panose="02040503050406030204" pitchFamily="18" charset="0"/>
                                  <a:cs typeface="Arial" pitchFamily="34" charset="0"/>
                                </a:rPr>
                              </m:ctrlPr>
                            </m:accPr>
                            <m:e>
                              <m:r>
                                <a:rPr lang="en-US" sz="2800" b="0" i="1" smtClean="0">
                                  <a:solidFill>
                                    <a:schemeClr val="tx1"/>
                                  </a:solidFill>
                                  <a:latin typeface="Cambria Math" panose="02040503050406030204" pitchFamily="18" charset="0"/>
                                  <a:cs typeface="Arial" pitchFamily="34" charset="0"/>
                                </a:rPr>
                                <m:t>𝜀</m:t>
                              </m:r>
                            </m:e>
                          </m:acc>
                        </m:e>
                        <m:sub>
                          <m:r>
                            <a:rPr lang="en-US" sz="2800" b="0" i="1" smtClean="0">
                              <a:solidFill>
                                <a:schemeClr val="tx1"/>
                              </a:solidFill>
                              <a:latin typeface="Cambria Math" panose="02040503050406030204" pitchFamily="18" charset="0"/>
                              <a:cs typeface="Arial" pitchFamily="34" charset="0"/>
                            </a:rPr>
                            <m:t>𝑥</m:t>
                          </m:r>
                        </m:sub>
                      </m:sSub>
                      <m:r>
                        <a:rPr lang="en-US" sz="2800" i="1">
                          <a:latin typeface="Cambria Math" panose="02040503050406030204" pitchFamily="18" charset="0"/>
                        </a:rPr>
                        <m:t>+</m:t>
                      </m:r>
                      <m:r>
                        <a:rPr lang="en-US" sz="2800" i="1">
                          <a:latin typeface="Cambria Math" panose="02040503050406030204" pitchFamily="18" charset="0"/>
                        </a:rPr>
                        <m:t>𝛼</m:t>
                      </m:r>
                      <m:r>
                        <a:rPr lang="en-US" sz="2800" i="1">
                          <a:latin typeface="Cambria Math" panose="02040503050406030204" pitchFamily="18" charset="0"/>
                        </a:rPr>
                        <m:t> </m:t>
                      </m:r>
                      <m:r>
                        <a:rPr lang="en-US" sz="2800" i="1">
                          <a:latin typeface="Cambria Math" panose="02040503050406030204" pitchFamily="18" charset="0"/>
                        </a:rPr>
                        <m:t>𝑠𝑎𝑡</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e>
                      </m:d>
                    </m:oMath>
                  </m:oMathPara>
                </a14:m>
                <a:endParaRPr lang="en-US" sz="2800" dirty="0"/>
              </a:p>
            </p:txBody>
          </p:sp>
        </mc:Choice>
        <mc:Fallback>
          <p:sp>
            <p:nvSpPr>
              <p:cNvPr id="4" name="Rectangle: Rounded Corners 3"/>
              <p:cNvSpPr>
                <a:spLocks noRot="1" noChangeAspect="1" noMove="1" noResize="1" noEditPoints="1" noAdjustHandles="1" noChangeArrowheads="1" noChangeShapeType="1" noTextEdit="1"/>
              </p:cNvSpPr>
              <p:nvPr/>
            </p:nvSpPr>
            <p:spPr>
              <a:xfrm>
                <a:off x="2614611" y="1932054"/>
                <a:ext cx="6858000" cy="729358"/>
              </a:xfrm>
              <a:prstGeom prst="roundRect">
                <a:avLst/>
              </a:prstGeom>
              <a:blipFill>
                <a:blip r:embed="rId4"/>
                <a:stretch>
                  <a:fillRect/>
                </a:stretch>
              </a:blipFill>
              <a:ln/>
            </p:spPr>
            <p:txBody>
              <a:bodyPr/>
              <a:lstStyle/>
              <a:p>
                <a:r>
                  <a:rPr lang="en-US">
                    <a:noFill/>
                  </a:rPr>
                  <a:t> </a:t>
                </a:r>
              </a:p>
            </p:txBody>
          </p:sp>
        </mc:Fallback>
      </mc:AlternateContent>
      <p:sp>
        <p:nvSpPr>
          <p:cNvPr id="17" name="Slide Number Placeholder 16"/>
          <p:cNvSpPr>
            <a:spLocks noGrp="1"/>
          </p:cNvSpPr>
          <p:nvPr>
            <p:ph type="sldNum" sz="quarter" idx="12"/>
          </p:nvPr>
        </p:nvSpPr>
        <p:spPr/>
        <p:txBody>
          <a:bodyPr/>
          <a:lstStyle/>
          <a:p>
            <a:fld id="{80DB475F-BAFD-4EEF-9F00-B5C183201CD7}" type="slidenum">
              <a:rPr lang="en-US" smtClean="0"/>
              <a:t>30</a:t>
            </a:fld>
            <a:endParaRPr lang="en-US"/>
          </a:p>
        </p:txBody>
      </p:sp>
      <p:grpSp>
        <p:nvGrpSpPr>
          <p:cNvPr id="20" name="Group 19"/>
          <p:cNvGrpSpPr/>
          <p:nvPr/>
        </p:nvGrpSpPr>
        <p:grpSpPr>
          <a:xfrm>
            <a:off x="1075746" y="3147523"/>
            <a:ext cx="4561858" cy="2191909"/>
            <a:chOff x="3614769" y="2741038"/>
            <a:chExt cx="4561858" cy="2191909"/>
          </a:xfrm>
        </p:grpSpPr>
        <p:sp>
          <p:nvSpPr>
            <p:cNvPr id="19" name="Rectangle 18"/>
            <p:cNvSpPr/>
            <p:nvPr/>
          </p:nvSpPr>
          <p:spPr>
            <a:xfrm>
              <a:off x="3614769" y="2741038"/>
              <a:ext cx="4561858" cy="2191909"/>
            </a:xfrm>
            <a:prstGeom prst="rect">
              <a:avLst/>
            </a:prstGeom>
            <a:ln>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 name="Group 4"/>
            <p:cNvGrpSpPr/>
            <p:nvPr/>
          </p:nvGrpSpPr>
          <p:grpSpPr>
            <a:xfrm>
              <a:off x="3719995" y="2741038"/>
              <a:ext cx="4456632" cy="2049107"/>
              <a:chOff x="2392239" y="3291645"/>
              <a:chExt cx="4456632" cy="2049107"/>
            </a:xfrm>
          </p:grpSpPr>
          <p:grpSp>
            <p:nvGrpSpPr>
              <p:cNvPr id="6" name="Group 5"/>
              <p:cNvGrpSpPr/>
              <p:nvPr/>
            </p:nvGrpSpPr>
            <p:grpSpPr>
              <a:xfrm>
                <a:off x="2392239" y="3291645"/>
                <a:ext cx="4456632" cy="2049107"/>
                <a:chOff x="31068686" y="6131164"/>
                <a:chExt cx="4854390" cy="2231990"/>
              </a:xfrm>
            </p:grpSpPr>
            <p:grpSp>
              <p:nvGrpSpPr>
                <p:cNvPr id="12" name="Group 11"/>
                <p:cNvGrpSpPr/>
                <p:nvPr/>
              </p:nvGrpSpPr>
              <p:grpSpPr>
                <a:xfrm>
                  <a:off x="31068686" y="6371132"/>
                  <a:ext cx="4315739" cy="1992022"/>
                  <a:chOff x="191494" y="833057"/>
                  <a:chExt cx="2217006" cy="1023306"/>
                </a:xfrm>
              </p:grpSpPr>
              <p:cxnSp>
                <p:nvCxnSpPr>
                  <p:cNvPr id="15" name="Straight Connector 14"/>
                  <p:cNvCxnSpPr/>
                  <p:nvPr/>
                </p:nvCxnSpPr>
                <p:spPr>
                  <a:xfrm>
                    <a:off x="191494" y="1353710"/>
                    <a:ext cx="2217006"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309585" y="833057"/>
                    <a:ext cx="0" cy="1023306"/>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3" name="TextBox 12"/>
                    <p:cNvSpPr txBox="1"/>
                    <p:nvPr/>
                  </p:nvSpPr>
                  <p:spPr>
                    <a:xfrm>
                      <a:off x="33243031" y="6131164"/>
                      <a:ext cx="1540665" cy="569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𝑠𝑎𝑡</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e>
                            </m:d>
                          </m:oMath>
                        </m:oMathPara>
                      </a14:m>
                      <a:endParaRPr lang="en-US" sz="2800" dirty="0"/>
                    </a:p>
                  </p:txBody>
                </p:sp>
              </mc:Choice>
              <mc:Fallback>
                <p:sp>
                  <p:nvSpPr>
                    <p:cNvPr id="13" name="TextBox 12"/>
                    <p:cNvSpPr txBox="1">
                      <a:spLocks noRot="1" noChangeAspect="1" noMove="1" noResize="1" noEditPoints="1" noAdjustHandles="1" noChangeArrowheads="1" noChangeShapeType="1" noTextEdit="1"/>
                    </p:cNvSpPr>
                    <p:nvPr/>
                  </p:nvSpPr>
                  <p:spPr>
                    <a:xfrm>
                      <a:off x="33243031" y="6131164"/>
                      <a:ext cx="1540665" cy="5699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p:cNvSpPr txBox="1"/>
                    <p:nvPr/>
                  </p:nvSpPr>
                  <p:spPr>
                    <a:xfrm>
                      <a:off x="35268369" y="7044458"/>
                      <a:ext cx="654707" cy="569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14" name="TextBox 13"/>
                    <p:cNvSpPr txBox="1">
                      <a:spLocks noRot="1" noChangeAspect="1" noMove="1" noResize="1" noEditPoints="1" noAdjustHandles="1" noChangeArrowheads="1" noChangeShapeType="1" noTextEdit="1"/>
                    </p:cNvSpPr>
                    <p:nvPr/>
                  </p:nvSpPr>
                  <p:spPr>
                    <a:xfrm>
                      <a:off x="35268369" y="7044458"/>
                      <a:ext cx="654707" cy="569917"/>
                    </a:xfrm>
                    <a:prstGeom prst="rect">
                      <a:avLst/>
                    </a:prstGeom>
                    <a:blipFill>
                      <a:blip r:embed="rId6"/>
                      <a:stretch>
                        <a:fillRect/>
                      </a:stretch>
                    </a:blipFill>
                  </p:spPr>
                  <p:txBody>
                    <a:bodyPr/>
                    <a:lstStyle/>
                    <a:p>
                      <a:r>
                        <a:rPr lang="en-US">
                          <a:noFill/>
                        </a:rPr>
                        <a:t> </a:t>
                      </a:r>
                    </a:p>
                  </p:txBody>
                </p:sp>
              </mc:Fallback>
            </mc:AlternateContent>
          </p:grpSp>
          <p:cxnSp>
            <p:nvCxnSpPr>
              <p:cNvPr id="7" name="Straight Connector 6"/>
              <p:cNvCxnSpPr/>
              <p:nvPr/>
            </p:nvCxnSpPr>
            <p:spPr>
              <a:xfrm>
                <a:off x="2665765" y="4880331"/>
                <a:ext cx="128016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851135" y="3975121"/>
                <a:ext cx="128016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2700000">
                <a:off x="3758450" y="4427726"/>
                <a:ext cx="128016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4630667" y="4489956"/>
                    <a:ext cx="4645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𝐿</m:t>
                          </m:r>
                        </m:oMath>
                      </m:oMathPara>
                    </a14:m>
                    <a:endParaRPr lang="en-US" sz="2800" dirty="0"/>
                  </a:p>
                </p:txBody>
              </p:sp>
            </mc:Choice>
            <mc:Fallback xmlns="">
              <p:sp>
                <p:nvSpPr>
                  <p:cNvPr id="34" name="TextBox 33"/>
                  <p:cNvSpPr txBox="1">
                    <a:spLocks noRot="1" noChangeAspect="1" noMove="1" noResize="1" noEditPoints="1" noAdjustHandles="1" noChangeArrowheads="1" noChangeShapeType="1" noTextEdit="1"/>
                  </p:cNvSpPr>
                  <p:nvPr/>
                </p:nvSpPr>
                <p:spPr>
                  <a:xfrm>
                    <a:off x="4630667" y="4489956"/>
                    <a:ext cx="464551" cy="523220"/>
                  </a:xfrm>
                  <a:prstGeom prst="rect">
                    <a:avLst/>
                  </a:prstGeom>
                  <a:blipFill>
                    <a:blip r:embed="rId7" cstate="print"/>
                    <a:stretch>
                      <a:fillRect/>
                    </a:stretch>
                  </a:blipFill>
                </p:spPr>
                <p:txBody>
                  <a:bodyPr/>
                  <a:lstStyle/>
                  <a:p>
                    <a:r>
                      <a:rPr lang="en-US">
                        <a:noFill/>
                      </a:rPr>
                      <a:t> </a:t>
                    </a:r>
                  </a:p>
                </p:txBody>
              </p:sp>
            </mc:Fallback>
          </mc:AlternateContent>
          <p:cxnSp>
            <p:nvCxnSpPr>
              <p:cNvPr id="11" name="Straight Connector 10"/>
              <p:cNvCxnSpPr/>
              <p:nvPr/>
            </p:nvCxnSpPr>
            <p:spPr>
              <a:xfrm rot="5400000">
                <a:off x="4768592" y="4417680"/>
                <a:ext cx="182880" cy="0"/>
              </a:xfrm>
              <a:prstGeom prst="line">
                <a:avLst/>
              </a:prstGeom>
              <a:ln w="28575">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4063503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Sliding Surfaces</a:t>
            </a:r>
          </a:p>
        </p:txBody>
      </p:sp>
      <p:sp>
        <p:nvSpPr>
          <p:cNvPr id="3" name="Content Placeholder 2"/>
          <p:cNvSpPr>
            <a:spLocks noGrp="1"/>
          </p:cNvSpPr>
          <p:nvPr>
            <p:ph idx="1"/>
          </p:nvPr>
        </p:nvSpPr>
        <p:spPr>
          <a:xfrm>
            <a:off x="6061653" y="2011680"/>
            <a:ext cx="5368729" cy="3766185"/>
          </a:xfrm>
        </p:spPr>
        <p:txBody>
          <a:bodyPr/>
          <a:lstStyle/>
          <a:p>
            <a:endParaRPr lang="en-US" dirty="0"/>
          </a:p>
          <a:p>
            <a:endParaRPr lang="en-US" dirty="0"/>
          </a:p>
          <a:p>
            <a:endParaRPr lang="en-US" dirty="0"/>
          </a:p>
          <a:p>
            <a:r>
              <a:rPr lang="en-US" dirty="0"/>
              <a:t>Eliminates discontinuity</a:t>
            </a:r>
          </a:p>
          <a:p>
            <a:r>
              <a:rPr lang="en-US" dirty="0"/>
              <a:t>Non-exponential convergence</a:t>
            </a:r>
          </a:p>
        </p:txBody>
      </p:sp>
      <mc:AlternateContent xmlns:mc="http://schemas.openxmlformats.org/markup-compatibility/2006">
        <mc:Choice xmlns:a14="http://schemas.microsoft.com/office/drawing/2010/main" Requires="a14">
          <p:sp>
            <p:nvSpPr>
              <p:cNvPr id="4" name="Rectangle: Rounded Corners 3"/>
              <p:cNvSpPr/>
              <p:nvPr/>
            </p:nvSpPr>
            <p:spPr>
              <a:xfrm>
                <a:off x="2614611" y="1917106"/>
                <a:ext cx="6858000" cy="72935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1"/>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𝜎</m:t>
                          </m:r>
                        </m:e>
                        <m:sub>
                          <m:r>
                            <a:rPr lang="en-US" sz="2800" b="0" i="1" smtClean="0">
                              <a:latin typeface="Cambria Math" panose="02040503050406030204" pitchFamily="18" charset="0"/>
                            </a:rPr>
                            <m:t>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Sub>
                      <m:r>
                        <a:rPr lang="en-US" sz="2800" i="1">
                          <a:latin typeface="Cambria Math" panose="02040503050406030204" pitchFamily="18" charset="0"/>
                        </a:rPr>
                        <m:t>+</m:t>
                      </m:r>
                      <m:r>
                        <a:rPr lang="en-US" sz="2800" b="0" i="1" smtClean="0">
                          <a:latin typeface="Cambria Math" panose="02040503050406030204" pitchFamily="18" charset="0"/>
                        </a:rPr>
                        <m:t>𝛼</m:t>
                      </m:r>
                      <m:func>
                        <m:funcPr>
                          <m:ctrlPr>
                            <a:rPr lang="en-US" sz="2800" i="1">
                              <a:latin typeface="Cambria Math" panose="02040503050406030204" pitchFamily="18" charset="0"/>
                            </a:rPr>
                          </m:ctrlPr>
                        </m:funcPr>
                        <m:fName>
                          <m:r>
                            <m:rPr>
                              <m:sty m:val="p"/>
                            </m:rPr>
                            <a:rPr lang="en-US" sz="2800">
                              <a:latin typeface="Cambria Math" panose="02040503050406030204" pitchFamily="18" charset="0"/>
                            </a:rPr>
                            <m:t>tanh</m:t>
                          </m:r>
                        </m:fName>
                        <m:e>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e>
                          </m:d>
                        </m:e>
                      </m:func>
                    </m:oMath>
                  </m:oMathPara>
                </a14:m>
                <a:endParaRPr lang="en-US" sz="2800" dirty="0"/>
              </a:p>
            </p:txBody>
          </p:sp>
        </mc:Choice>
        <mc:Fallback>
          <p:sp>
            <p:nvSpPr>
              <p:cNvPr id="4" name="Rectangle: Rounded Corners 3"/>
              <p:cNvSpPr>
                <a:spLocks noRot="1" noChangeAspect="1" noMove="1" noResize="1" noEditPoints="1" noAdjustHandles="1" noChangeArrowheads="1" noChangeShapeType="1" noTextEdit="1"/>
              </p:cNvSpPr>
              <p:nvPr/>
            </p:nvSpPr>
            <p:spPr>
              <a:xfrm>
                <a:off x="2614611" y="1917106"/>
                <a:ext cx="6858000" cy="729358"/>
              </a:xfrm>
              <a:prstGeom prst="roundRect">
                <a:avLst/>
              </a:prstGeom>
              <a:blipFill>
                <a:blip r:embed="rId2"/>
                <a:stretch>
                  <a:fillRect/>
                </a:stretch>
              </a:blipFill>
              <a:ln/>
            </p:spPr>
            <p:txBody>
              <a:bodyPr/>
              <a:lstStyle/>
              <a:p>
                <a:r>
                  <a:rPr lang="en-US">
                    <a:noFill/>
                  </a:rPr>
                  <a:t> </a:t>
                </a:r>
              </a:p>
            </p:txBody>
          </p:sp>
        </mc:Fallback>
      </mc:AlternateContent>
      <p:sp>
        <p:nvSpPr>
          <p:cNvPr id="20" name="Slide Number Placeholder 19"/>
          <p:cNvSpPr>
            <a:spLocks noGrp="1"/>
          </p:cNvSpPr>
          <p:nvPr>
            <p:ph type="sldNum" sz="quarter" idx="12"/>
          </p:nvPr>
        </p:nvSpPr>
        <p:spPr/>
        <p:txBody>
          <a:bodyPr/>
          <a:lstStyle/>
          <a:p>
            <a:fld id="{80DB475F-BAFD-4EEF-9F00-B5C183201CD7}" type="slidenum">
              <a:rPr lang="en-US" smtClean="0"/>
              <a:t>31</a:t>
            </a:fld>
            <a:endParaRPr lang="en-US"/>
          </a:p>
        </p:txBody>
      </p:sp>
      <p:grpSp>
        <p:nvGrpSpPr>
          <p:cNvPr id="23" name="Group 22"/>
          <p:cNvGrpSpPr/>
          <p:nvPr/>
        </p:nvGrpSpPr>
        <p:grpSpPr>
          <a:xfrm>
            <a:off x="1085728" y="3141504"/>
            <a:ext cx="4561858" cy="2191909"/>
            <a:chOff x="2255201" y="2798494"/>
            <a:chExt cx="4561858" cy="2191909"/>
          </a:xfrm>
        </p:grpSpPr>
        <p:sp>
          <p:nvSpPr>
            <p:cNvPr id="22" name="Rectangle 21"/>
            <p:cNvSpPr/>
            <p:nvPr/>
          </p:nvSpPr>
          <p:spPr>
            <a:xfrm>
              <a:off x="2255201" y="2798494"/>
              <a:ext cx="4561858" cy="2191909"/>
            </a:xfrm>
            <a:prstGeom prst="rect">
              <a:avLst/>
            </a:prstGeom>
            <a:ln>
              <a:solidFill>
                <a:schemeClr val="bg1">
                  <a:lumMod val="50000"/>
                </a:schemeClr>
              </a:solidFill>
              <a:headEnd type="none" w="med" len="med"/>
              <a:tailEnd type="none" w="med" len="med"/>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 name="Group 4"/>
            <p:cNvGrpSpPr/>
            <p:nvPr/>
          </p:nvGrpSpPr>
          <p:grpSpPr>
            <a:xfrm>
              <a:off x="2360428" y="2852936"/>
              <a:ext cx="4456631" cy="2035392"/>
              <a:chOff x="2392240" y="3350200"/>
              <a:chExt cx="4456631" cy="2035392"/>
            </a:xfrm>
          </p:grpSpPr>
          <p:grpSp>
            <p:nvGrpSpPr>
              <p:cNvPr id="6" name="Group 5"/>
              <p:cNvGrpSpPr/>
              <p:nvPr/>
            </p:nvGrpSpPr>
            <p:grpSpPr>
              <a:xfrm>
                <a:off x="2392240" y="3350200"/>
                <a:ext cx="4456631" cy="2035392"/>
                <a:chOff x="2392240" y="3350200"/>
                <a:chExt cx="4456631" cy="2035392"/>
              </a:xfrm>
            </p:grpSpPr>
            <p:grpSp>
              <p:nvGrpSpPr>
                <p:cNvPr id="9" name="Group 8"/>
                <p:cNvGrpSpPr/>
                <p:nvPr/>
              </p:nvGrpSpPr>
              <p:grpSpPr>
                <a:xfrm>
                  <a:off x="2392240" y="3350200"/>
                  <a:ext cx="4456631" cy="2035392"/>
                  <a:chOff x="2392240" y="3350200"/>
                  <a:chExt cx="4456631" cy="2035392"/>
                </a:xfrm>
              </p:grpSpPr>
              <p:grpSp>
                <p:nvGrpSpPr>
                  <p:cNvPr id="12" name="Group 11"/>
                  <p:cNvGrpSpPr/>
                  <p:nvPr/>
                </p:nvGrpSpPr>
                <p:grpSpPr>
                  <a:xfrm>
                    <a:off x="2392240" y="3350200"/>
                    <a:ext cx="4456631" cy="2035392"/>
                    <a:chOff x="31068686" y="6194949"/>
                    <a:chExt cx="4854389" cy="2217051"/>
                  </a:xfrm>
                </p:grpSpPr>
                <p:grpSp>
                  <p:nvGrpSpPr>
                    <p:cNvPr id="15" name="Group 14"/>
                    <p:cNvGrpSpPr/>
                    <p:nvPr/>
                  </p:nvGrpSpPr>
                  <p:grpSpPr>
                    <a:xfrm>
                      <a:off x="31068686" y="6419978"/>
                      <a:ext cx="4315739" cy="1992022"/>
                      <a:chOff x="191494" y="858149"/>
                      <a:chExt cx="2217006" cy="1023306"/>
                    </a:xfrm>
                  </p:grpSpPr>
                  <p:cxnSp>
                    <p:nvCxnSpPr>
                      <p:cNvPr id="18" name="Straight Connector 17"/>
                      <p:cNvCxnSpPr/>
                      <p:nvPr/>
                    </p:nvCxnSpPr>
                    <p:spPr>
                      <a:xfrm>
                        <a:off x="191494" y="1353710"/>
                        <a:ext cx="2217006"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309585" y="858149"/>
                        <a:ext cx="0" cy="1023306"/>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6" name="TextBox 15"/>
                        <p:cNvSpPr txBox="1"/>
                        <p:nvPr/>
                      </p:nvSpPr>
                      <p:spPr>
                        <a:xfrm>
                          <a:off x="33243031" y="6194949"/>
                          <a:ext cx="1737133" cy="569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smtClean="0">
                                    <a:latin typeface="Cambria Math" panose="02040503050406030204" pitchFamily="18" charset="0"/>
                                  </a:rPr>
                                  <m:t>tanh</m:t>
                                </m:r>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e>
                                </m:d>
                              </m:oMath>
                            </m:oMathPara>
                          </a14:m>
                          <a:endParaRPr lang="en-US" sz="2800" dirty="0"/>
                        </a:p>
                      </p:txBody>
                    </p:sp>
                  </mc:Choice>
                  <mc:Fallback>
                    <p:sp>
                      <p:nvSpPr>
                        <p:cNvPr id="16" name="TextBox 15"/>
                        <p:cNvSpPr txBox="1">
                          <a:spLocks noRot="1" noChangeAspect="1" noMove="1" noResize="1" noEditPoints="1" noAdjustHandles="1" noChangeArrowheads="1" noChangeShapeType="1" noTextEdit="1"/>
                        </p:cNvSpPr>
                        <p:nvPr/>
                      </p:nvSpPr>
                      <p:spPr>
                        <a:xfrm>
                          <a:off x="33243031" y="6194949"/>
                          <a:ext cx="1737133" cy="5699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p:cNvSpPr txBox="1"/>
                        <p:nvPr/>
                      </p:nvSpPr>
                      <p:spPr>
                        <a:xfrm>
                          <a:off x="35268368" y="7044458"/>
                          <a:ext cx="654707" cy="569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17" name="TextBox 16"/>
                        <p:cNvSpPr txBox="1">
                          <a:spLocks noRot="1" noChangeAspect="1" noMove="1" noResize="1" noEditPoints="1" noAdjustHandles="1" noChangeArrowheads="1" noChangeShapeType="1" noTextEdit="1"/>
                        </p:cNvSpPr>
                        <p:nvPr/>
                      </p:nvSpPr>
                      <p:spPr>
                        <a:xfrm>
                          <a:off x="35268368" y="7044458"/>
                          <a:ext cx="654707" cy="569917"/>
                        </a:xfrm>
                        <a:prstGeom prst="rect">
                          <a:avLst/>
                        </a:prstGeom>
                        <a:blipFill>
                          <a:blip r:embed="rId4"/>
                          <a:stretch>
                            <a:fillRect/>
                          </a:stretch>
                        </a:blipFill>
                      </p:spPr>
                      <p:txBody>
                        <a:bodyPr/>
                        <a:lstStyle/>
                        <a:p>
                          <a:r>
                            <a:rPr lang="en-US">
                              <a:noFill/>
                            </a:rPr>
                            <a:t> </a:t>
                          </a:r>
                        </a:p>
                      </p:txBody>
                    </p:sp>
                  </mc:Fallback>
                </mc:AlternateContent>
              </p:grpSp>
              <p:sp>
                <p:nvSpPr>
                  <p:cNvPr id="13" name="Freeform: Shape 12"/>
                  <p:cNvSpPr/>
                  <p:nvPr/>
                </p:nvSpPr>
                <p:spPr>
                  <a:xfrm>
                    <a:off x="4380271" y="3933056"/>
                    <a:ext cx="1775905" cy="538235"/>
                  </a:xfrm>
                  <a:custGeom>
                    <a:avLst/>
                    <a:gdLst>
                      <a:gd name="connsiteX0" fmla="*/ 0 w 1725561"/>
                      <a:gd name="connsiteY0" fmla="*/ 553064 h 553064"/>
                      <a:gd name="connsiteX1" fmla="*/ 464574 w 1725561"/>
                      <a:gd name="connsiteY1" fmla="*/ 73742 h 553064"/>
                      <a:gd name="connsiteX2" fmla="*/ 1725561 w 1725561"/>
                      <a:gd name="connsiteY2" fmla="*/ 0 h 553064"/>
                      <a:gd name="connsiteX0" fmla="*/ 0 w 1725561"/>
                      <a:gd name="connsiteY0" fmla="*/ 537189 h 537189"/>
                      <a:gd name="connsiteX1" fmla="*/ 464574 w 1725561"/>
                      <a:gd name="connsiteY1" fmla="*/ 57867 h 537189"/>
                      <a:gd name="connsiteX2" fmla="*/ 1725561 w 1725561"/>
                      <a:gd name="connsiteY2" fmla="*/ 0 h 537189"/>
                      <a:gd name="connsiteX0" fmla="*/ 0 w 1725561"/>
                      <a:gd name="connsiteY0" fmla="*/ 537189 h 537189"/>
                      <a:gd name="connsiteX1" fmla="*/ 464574 w 1725561"/>
                      <a:gd name="connsiteY1" fmla="*/ 57867 h 537189"/>
                      <a:gd name="connsiteX2" fmla="*/ 1725561 w 1725561"/>
                      <a:gd name="connsiteY2" fmla="*/ 0 h 537189"/>
                      <a:gd name="connsiteX0" fmla="*/ 0 w 1725561"/>
                      <a:gd name="connsiteY0" fmla="*/ 543631 h 543631"/>
                      <a:gd name="connsiteX1" fmla="*/ 464574 w 1725561"/>
                      <a:gd name="connsiteY1" fmla="*/ 64309 h 543631"/>
                      <a:gd name="connsiteX2" fmla="*/ 1725561 w 1725561"/>
                      <a:gd name="connsiteY2" fmla="*/ 6442 h 543631"/>
                      <a:gd name="connsiteX0" fmla="*/ 0 w 1725561"/>
                      <a:gd name="connsiteY0" fmla="*/ 538235 h 538235"/>
                      <a:gd name="connsiteX1" fmla="*/ 464574 w 1725561"/>
                      <a:gd name="connsiteY1" fmla="*/ 58913 h 538235"/>
                      <a:gd name="connsiteX2" fmla="*/ 1725561 w 1725561"/>
                      <a:gd name="connsiteY2" fmla="*/ 1046 h 538235"/>
                      <a:gd name="connsiteX0" fmla="*/ 0 w 1725561"/>
                      <a:gd name="connsiteY0" fmla="*/ 538235 h 538235"/>
                      <a:gd name="connsiteX1" fmla="*/ 464574 w 1725561"/>
                      <a:gd name="connsiteY1" fmla="*/ 58913 h 538235"/>
                      <a:gd name="connsiteX2" fmla="*/ 1725561 w 1725561"/>
                      <a:gd name="connsiteY2" fmla="*/ 1046 h 538235"/>
                    </a:gdLst>
                    <a:ahLst/>
                    <a:cxnLst>
                      <a:cxn ang="0">
                        <a:pos x="connsiteX0" y="connsiteY0"/>
                      </a:cxn>
                      <a:cxn ang="0">
                        <a:pos x="connsiteX1" y="connsiteY1"/>
                      </a:cxn>
                      <a:cxn ang="0">
                        <a:pos x="connsiteX2" y="connsiteY2"/>
                      </a:cxn>
                    </a:cxnLst>
                    <a:rect l="l" t="t" r="r" b="b"/>
                    <a:pathLst>
                      <a:path w="1725561" h="538235">
                        <a:moveTo>
                          <a:pt x="0" y="538235"/>
                        </a:moveTo>
                        <a:cubicBezTo>
                          <a:pt x="120240" y="366887"/>
                          <a:pt x="227780" y="123045"/>
                          <a:pt x="464574" y="58913"/>
                        </a:cubicBezTo>
                        <a:cubicBezTo>
                          <a:pt x="701368" y="-5219"/>
                          <a:pt x="1252896" y="-1310"/>
                          <a:pt x="1725561" y="1046"/>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p:cNvSpPr/>
                  <p:nvPr/>
                </p:nvSpPr>
                <p:spPr>
                  <a:xfrm flipH="1" flipV="1">
                    <a:off x="2619965" y="4444837"/>
                    <a:ext cx="1775905" cy="538235"/>
                  </a:xfrm>
                  <a:custGeom>
                    <a:avLst/>
                    <a:gdLst>
                      <a:gd name="connsiteX0" fmla="*/ 0 w 1725561"/>
                      <a:gd name="connsiteY0" fmla="*/ 553064 h 553064"/>
                      <a:gd name="connsiteX1" fmla="*/ 464574 w 1725561"/>
                      <a:gd name="connsiteY1" fmla="*/ 73742 h 553064"/>
                      <a:gd name="connsiteX2" fmla="*/ 1725561 w 1725561"/>
                      <a:gd name="connsiteY2" fmla="*/ 0 h 553064"/>
                      <a:gd name="connsiteX0" fmla="*/ 0 w 1725561"/>
                      <a:gd name="connsiteY0" fmla="*/ 537189 h 537189"/>
                      <a:gd name="connsiteX1" fmla="*/ 464574 w 1725561"/>
                      <a:gd name="connsiteY1" fmla="*/ 57867 h 537189"/>
                      <a:gd name="connsiteX2" fmla="*/ 1725561 w 1725561"/>
                      <a:gd name="connsiteY2" fmla="*/ 0 h 537189"/>
                      <a:gd name="connsiteX0" fmla="*/ 0 w 1725561"/>
                      <a:gd name="connsiteY0" fmla="*/ 537189 h 537189"/>
                      <a:gd name="connsiteX1" fmla="*/ 464574 w 1725561"/>
                      <a:gd name="connsiteY1" fmla="*/ 57867 h 537189"/>
                      <a:gd name="connsiteX2" fmla="*/ 1725561 w 1725561"/>
                      <a:gd name="connsiteY2" fmla="*/ 0 h 537189"/>
                      <a:gd name="connsiteX0" fmla="*/ 0 w 1725561"/>
                      <a:gd name="connsiteY0" fmla="*/ 543631 h 543631"/>
                      <a:gd name="connsiteX1" fmla="*/ 464574 w 1725561"/>
                      <a:gd name="connsiteY1" fmla="*/ 64309 h 543631"/>
                      <a:gd name="connsiteX2" fmla="*/ 1725561 w 1725561"/>
                      <a:gd name="connsiteY2" fmla="*/ 6442 h 543631"/>
                      <a:gd name="connsiteX0" fmla="*/ 0 w 1725561"/>
                      <a:gd name="connsiteY0" fmla="*/ 538235 h 538235"/>
                      <a:gd name="connsiteX1" fmla="*/ 464574 w 1725561"/>
                      <a:gd name="connsiteY1" fmla="*/ 58913 h 538235"/>
                      <a:gd name="connsiteX2" fmla="*/ 1725561 w 1725561"/>
                      <a:gd name="connsiteY2" fmla="*/ 1046 h 538235"/>
                      <a:gd name="connsiteX0" fmla="*/ 0 w 1725561"/>
                      <a:gd name="connsiteY0" fmla="*/ 538235 h 538235"/>
                      <a:gd name="connsiteX1" fmla="*/ 464574 w 1725561"/>
                      <a:gd name="connsiteY1" fmla="*/ 58913 h 538235"/>
                      <a:gd name="connsiteX2" fmla="*/ 1725561 w 1725561"/>
                      <a:gd name="connsiteY2" fmla="*/ 1046 h 538235"/>
                    </a:gdLst>
                    <a:ahLst/>
                    <a:cxnLst>
                      <a:cxn ang="0">
                        <a:pos x="connsiteX0" y="connsiteY0"/>
                      </a:cxn>
                      <a:cxn ang="0">
                        <a:pos x="connsiteX1" y="connsiteY1"/>
                      </a:cxn>
                      <a:cxn ang="0">
                        <a:pos x="connsiteX2" y="connsiteY2"/>
                      </a:cxn>
                    </a:cxnLst>
                    <a:rect l="l" t="t" r="r" b="b"/>
                    <a:pathLst>
                      <a:path w="1725561" h="538235">
                        <a:moveTo>
                          <a:pt x="0" y="538235"/>
                        </a:moveTo>
                        <a:cubicBezTo>
                          <a:pt x="120240" y="366887"/>
                          <a:pt x="227780" y="123045"/>
                          <a:pt x="464574" y="58913"/>
                        </a:cubicBezTo>
                        <a:cubicBezTo>
                          <a:pt x="701368" y="-5219"/>
                          <a:pt x="1252896" y="-1310"/>
                          <a:pt x="1725561" y="1046"/>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0" name="Straight Connector 9"/>
                <p:cNvCxnSpPr/>
                <p:nvPr/>
              </p:nvCxnSpPr>
              <p:spPr>
                <a:xfrm rot="10800000">
                  <a:off x="4283969" y="3929880"/>
                  <a:ext cx="182880" cy="0"/>
                </a:xfrm>
                <a:prstGeom prst="line">
                  <a:avLst/>
                </a:prstGeom>
                <a:ln w="28575">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p:cNvSpPr txBox="1"/>
                    <p:nvPr/>
                  </p:nvSpPr>
                  <p:spPr>
                    <a:xfrm>
                      <a:off x="3869901" y="3672031"/>
                      <a:ext cx="46455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oMath>
                        </m:oMathPara>
                      </a14:m>
                      <a:endParaRPr lang="en-US" sz="2800" dirty="0"/>
                    </a:p>
                  </p:txBody>
                </p:sp>
              </mc:Choice>
              <mc:Fallback xmlns="">
                <p:sp>
                  <p:nvSpPr>
                    <p:cNvPr id="25" name="TextBox 24"/>
                    <p:cNvSpPr txBox="1">
                      <a:spLocks noRot="1" noChangeAspect="1" noMove="1" noResize="1" noEditPoints="1" noAdjustHandles="1" noChangeArrowheads="1" noChangeShapeType="1" noTextEdit="1"/>
                    </p:cNvSpPr>
                    <p:nvPr/>
                  </p:nvSpPr>
                  <p:spPr>
                    <a:xfrm>
                      <a:off x="3869901" y="3672031"/>
                      <a:ext cx="464551" cy="523220"/>
                    </a:xfrm>
                    <a:prstGeom prst="rect">
                      <a:avLst/>
                    </a:prstGeom>
                    <a:blipFill>
                      <a:blip r:embed="rId5" cstate="print"/>
                      <a:stretch>
                        <a:fillRect/>
                      </a:stretch>
                    </a:blipFill>
                  </p:spPr>
                  <p:txBody>
                    <a:bodyPr/>
                    <a:lstStyle/>
                    <a:p>
                      <a:r>
                        <a:rPr lang="en-US">
                          <a:noFill/>
                        </a:rPr>
                        <a:t> </a:t>
                      </a:r>
                    </a:p>
                  </p:txBody>
                </p:sp>
              </mc:Fallback>
            </mc:AlternateContent>
          </p:grpSp>
          <p:cxnSp>
            <p:nvCxnSpPr>
              <p:cNvPr id="7" name="Straight Connector 6"/>
              <p:cNvCxnSpPr/>
              <p:nvPr/>
            </p:nvCxnSpPr>
            <p:spPr>
              <a:xfrm rot="10800000">
                <a:off x="4317112" y="4979311"/>
                <a:ext cx="182880" cy="0"/>
              </a:xfrm>
              <a:prstGeom prst="line">
                <a:avLst/>
              </a:prstGeom>
              <a:ln w="28575">
                <a:solidFill>
                  <a:schemeClr val="bg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p:cNvSpPr txBox="1"/>
                  <p:nvPr/>
                </p:nvSpPr>
                <p:spPr>
                  <a:xfrm>
                    <a:off x="4499992" y="4694595"/>
                    <a:ext cx="73289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−1</m:t>
                          </m:r>
                        </m:oMath>
                      </m:oMathPara>
                    </a14:m>
                    <a:endParaRPr lang="en-US" sz="2800" dirty="0"/>
                  </a:p>
                </p:txBody>
              </p:sp>
            </mc:Choice>
            <mc:Fallback xmlns="">
              <p:sp>
                <p:nvSpPr>
                  <p:cNvPr id="28" name="TextBox 27"/>
                  <p:cNvSpPr txBox="1">
                    <a:spLocks noRot="1" noChangeAspect="1" noMove="1" noResize="1" noEditPoints="1" noAdjustHandles="1" noChangeArrowheads="1" noChangeShapeType="1" noTextEdit="1"/>
                  </p:cNvSpPr>
                  <p:nvPr/>
                </p:nvSpPr>
                <p:spPr>
                  <a:xfrm>
                    <a:off x="4499992" y="4694595"/>
                    <a:ext cx="732893" cy="523220"/>
                  </a:xfrm>
                  <a:prstGeom prst="rect">
                    <a:avLst/>
                  </a:prstGeom>
                  <a:blipFill>
                    <a:blip r:embed="rId6" cstate="print"/>
                    <a:stretch>
                      <a:fillRect/>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10186851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 to Formation Flying</a:t>
            </a:r>
          </a:p>
          <a:p>
            <a:r>
              <a:rPr lang="en-US" dirty="0"/>
              <a:t>Introduction to Sliding Mode Control</a:t>
            </a:r>
          </a:p>
          <a:p>
            <a:r>
              <a:rPr lang="en-US" dirty="0"/>
              <a:t>Objective of Project</a:t>
            </a:r>
          </a:p>
          <a:p>
            <a:r>
              <a:rPr lang="en-US" dirty="0"/>
              <a:t>Dynamics Model</a:t>
            </a:r>
          </a:p>
          <a:p>
            <a:r>
              <a:rPr lang="en-US" dirty="0"/>
              <a:t>Classical Sliding Surface</a:t>
            </a:r>
          </a:p>
          <a:p>
            <a:r>
              <a:rPr lang="en-US" dirty="0"/>
              <a:t>Alternative Sliding Surfaces</a:t>
            </a:r>
          </a:p>
          <a:p>
            <a:r>
              <a:rPr lang="en-US" dirty="0">
                <a:solidFill>
                  <a:schemeClr val="accent1"/>
                </a:solidFill>
              </a:rPr>
              <a:t>Nonsingular Terminal Sliding Surface</a:t>
            </a:r>
          </a:p>
          <a:p>
            <a:r>
              <a:rPr lang="en-US" dirty="0"/>
              <a:t>Simulations</a:t>
            </a:r>
          </a:p>
          <a:p>
            <a:r>
              <a:rPr lang="en-US" dirty="0"/>
              <a:t>Conclusions</a:t>
            </a:r>
          </a:p>
          <a:p>
            <a:r>
              <a:rPr lang="en-US" dirty="0"/>
              <a:t>Experiment</a:t>
            </a:r>
          </a:p>
        </p:txBody>
      </p:sp>
      <p:sp>
        <p:nvSpPr>
          <p:cNvPr id="4" name="Slide Number Placeholder 3"/>
          <p:cNvSpPr>
            <a:spLocks noGrp="1"/>
          </p:cNvSpPr>
          <p:nvPr>
            <p:ph type="sldNum" sz="quarter" idx="12"/>
          </p:nvPr>
        </p:nvSpPr>
        <p:spPr/>
        <p:txBody>
          <a:bodyPr/>
          <a:lstStyle/>
          <a:p>
            <a:fld id="{80DB475F-BAFD-4EEF-9F00-B5C183201CD7}" type="slidenum">
              <a:rPr lang="en-US" smtClean="0"/>
              <a:t>32</a:t>
            </a:fld>
            <a:endParaRPr lang="en-US"/>
          </a:p>
        </p:txBody>
      </p:sp>
    </p:spTree>
    <p:extLst>
      <p:ext uri="{BB962C8B-B14F-4D97-AF65-F5344CB8AC3E}">
        <p14:creationId xmlns:p14="http://schemas.microsoft.com/office/powerpoint/2010/main" val="21627844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Nonsingular Terminal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dirty="0"/>
              </a:p>
              <a:p>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r>
                      <a:rPr lang="en-US" b="0" i="1" smtClean="0">
                        <a:latin typeface="Cambria Math" panose="02040503050406030204" pitchFamily="18" charset="0"/>
                      </a:rPr>
                      <m:t>&gt;0</m:t>
                    </m:r>
                  </m:oMath>
                </a14:m>
                <a:r>
                  <a:rPr lang="en-US" dirty="0"/>
                  <a:t> and odd integers</a:t>
                </a:r>
              </a:p>
              <a:p>
                <a14:m>
                  <m:oMath xmlns:m="http://schemas.openxmlformats.org/officeDocument/2006/math">
                    <m:r>
                      <a:rPr lang="en-US" b="0" i="1" smtClean="0">
                        <a:latin typeface="Cambria Math" panose="02040503050406030204" pitchFamily="18" charset="0"/>
                      </a:rPr>
                      <m:t>1</m:t>
                    </m:r>
                    <m:r>
                      <a:rPr lang="en-US" b="0" i="1" smtClean="0">
                        <a:latin typeface="Cambria Math" panose="02040503050406030204" pitchFamily="18" charset="0"/>
                      </a:rPr>
                      <m:t>&lt;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den>
                    </m:f>
                    <m:r>
                      <a:rPr lang="en-US" b="0" i="1" smtClean="0">
                        <a:latin typeface="Cambria Math" panose="02040503050406030204" pitchFamily="18" charset="0"/>
                      </a:rPr>
                      <m:t>&lt;2 </m:t>
                    </m:r>
                  </m:oMath>
                </a14:m>
                <a:endParaRPr lang="en-US"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3</m:t>
                        </m:r>
                      </m:sub>
                    </m:sSub>
                    <m:r>
                      <a:rPr lang="en-US" b="0" i="1" smtClean="0">
                        <a:latin typeface="Cambria Math" panose="02040503050406030204" pitchFamily="18" charset="0"/>
                      </a:rPr>
                      <m:t>&gt;0</m:t>
                    </m:r>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p:cNvSpPr/>
              <p:nvPr/>
            </p:nvSpPr>
            <p:spPr>
              <a:xfrm>
                <a:off x="2614611" y="1933293"/>
                <a:ext cx="6858000" cy="945382"/>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1"/>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i="1" smtClean="0">
                              <a:latin typeface="Cambria Math" panose="02040503050406030204" pitchFamily="18" charset="0"/>
                            </a:rPr>
                            <m:t>𝜎</m:t>
                          </m:r>
                        </m:e>
                        <m:sub>
                          <m:r>
                            <a:rPr lang="en-US" sz="2800" b="0" i="1" smtClean="0">
                              <a:latin typeface="Cambria Math" panose="02040503050406030204" pitchFamily="18" charset="0"/>
                            </a:rPr>
                            <m:t>𝑥</m:t>
                          </m:r>
                        </m:sub>
                      </m:sSub>
                      <m:r>
                        <a:rPr lang="en-US" sz="2800" i="1" smtClean="0">
                          <a:latin typeface="Cambria Math" panose="02040503050406030204" pitchFamily="18" charset="0"/>
                        </a:rPr>
                        <m:t>=</m:t>
                      </m:r>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2</m:t>
                                  </m:r>
                                </m:sub>
                              </m:sSub>
                              <m:sSubSup>
                                <m:sSubSupPr>
                                  <m:ctrlPr>
                                    <a:rPr lang="en-US" sz="2800" i="1">
                                      <a:latin typeface="Cambria Math" panose="02040503050406030204" pitchFamily="18" charset="0"/>
                                    </a:rPr>
                                  </m:ctrlPr>
                                </m:sSubSup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up>
                                  <m:r>
                                    <a:rPr lang="en-US" sz="2800" i="1">
                                      <a:latin typeface="Cambria Math" panose="02040503050406030204" pitchFamily="18" charset="0"/>
                                    </a:rPr>
                                    <m:t>2</m:t>
                                  </m:r>
                                </m:sup>
                              </m:sSubSup>
                            </m:num>
                            <m:den>
                              <m:r>
                                <a:rPr lang="en-US" sz="2800" i="1">
                                  <a:latin typeface="Cambria Math" panose="02040503050406030204" pitchFamily="18" charset="0"/>
                                </a:rPr>
                                <m:t>2</m:t>
                              </m:r>
                            </m:den>
                          </m:f>
                        </m:sup>
                      </m:sSup>
                      <m:sSubSup>
                        <m:sSubSupPr>
                          <m:ctrlPr>
                            <a:rPr lang="en-US" sz="2800" i="1">
                              <a:latin typeface="Cambria Math" panose="02040503050406030204" pitchFamily="18" charset="0"/>
                            </a:rPr>
                          </m:ctrlPr>
                        </m:sSubSup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up>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num>
                            <m:den>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den>
                          </m:f>
                        </m:sup>
                      </m:sSubSup>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𝑐</m:t>
                          </m:r>
                        </m:e>
                        <m:sub>
                          <m:r>
                            <a:rPr lang="en-US" sz="2800" i="1">
                              <a:latin typeface="Cambria Math" panose="02040503050406030204" pitchFamily="18" charset="0"/>
                            </a:rPr>
                            <m:t>3</m:t>
                          </m:r>
                        </m:sub>
                      </m:sSub>
                      <m:sSub>
                        <m:sSubPr>
                          <m:ctrlPr>
                            <a:rPr lang="en-US" sz="2800" i="1">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4" name="Rectangle: Rounded Corners 3"/>
              <p:cNvSpPr>
                <a:spLocks noRot="1" noChangeAspect="1" noMove="1" noResize="1" noEditPoints="1" noAdjustHandles="1" noChangeArrowheads="1" noChangeShapeType="1" noTextEdit="1"/>
              </p:cNvSpPr>
              <p:nvPr/>
            </p:nvSpPr>
            <p:spPr>
              <a:xfrm>
                <a:off x="2614611" y="1933293"/>
                <a:ext cx="6858000" cy="945382"/>
              </a:xfrm>
              <a:prstGeom prst="roundRect">
                <a:avLst/>
              </a:prstGeom>
              <a:blipFill>
                <a:blip r:embed="rId4"/>
                <a:stretch>
                  <a:fillRect/>
                </a:stretch>
              </a:blip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Rounded Corners 4"/>
              <p:cNvSpPr/>
              <p:nvPr/>
            </p:nvSpPr>
            <p:spPr>
              <a:xfrm>
                <a:off x="2257422" y="4390822"/>
                <a:ext cx="7572378" cy="2068414"/>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1"/>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cs typeface="Tahoma" pitchFamily="34" charset="0"/>
                            </a:rPr>
                          </m:ctrlPr>
                        </m:sSubPr>
                        <m:e>
                          <m:acc>
                            <m:accPr>
                              <m:chr m:val="̇"/>
                              <m:ctrlPr>
                                <a:rPr lang="en-US" sz="2800" i="1" smtClean="0">
                                  <a:latin typeface="Cambria Math" panose="02040503050406030204" pitchFamily="18" charset="0"/>
                                  <a:cs typeface="Tahoma" pitchFamily="34" charset="0"/>
                                </a:rPr>
                              </m:ctrlPr>
                            </m:accPr>
                            <m:e>
                              <m:r>
                                <a:rPr lang="en-US" sz="2800" i="1">
                                  <a:latin typeface="Cambria Math" panose="02040503050406030204" pitchFamily="18" charset="0"/>
                                  <a:cs typeface="Tahoma" pitchFamily="34" charset="0"/>
                                </a:rPr>
                                <m:t>𝜎</m:t>
                              </m:r>
                            </m:e>
                          </m:acc>
                        </m:e>
                        <m:sub>
                          <m:r>
                            <a:rPr lang="en-US" sz="2800" b="0" i="1" smtClean="0">
                              <a:latin typeface="Cambria Math" panose="02040503050406030204" pitchFamily="18" charset="0"/>
                              <a:cs typeface="Tahoma" pitchFamily="34" charset="0"/>
                            </a:rPr>
                            <m:t>𝑥</m:t>
                          </m:r>
                        </m:sub>
                      </m:sSub>
                      <m:r>
                        <a:rPr lang="en-US" sz="2800" i="1">
                          <a:latin typeface="Cambria Math" panose="02040503050406030204" pitchFamily="18" charset="0"/>
                          <a:cs typeface="Tahoma" pitchFamily="34" charset="0"/>
                        </a:rPr>
                        <m:t>=</m:t>
                      </m:r>
                      <m:r>
                        <a:rPr lang="en-US" sz="2800" i="1">
                          <a:latin typeface="Cambria Math" panose="02040503050406030204" pitchFamily="18" charset="0"/>
                          <a:cs typeface="Tahoma" pitchFamily="34" charset="0"/>
                        </a:rPr>
                        <m:t>𝑔</m:t>
                      </m:r>
                      <m:d>
                        <m:dPr>
                          <m:ctrlPr>
                            <a:rPr lang="en-US" sz="2800" i="1">
                              <a:latin typeface="Cambria Math" panose="02040503050406030204" pitchFamily="18" charset="0"/>
                              <a:cs typeface="Tahoma" pitchFamily="34" charset="0"/>
                            </a:rPr>
                          </m:ctrlPr>
                        </m:dPr>
                        <m:e>
                          <m:sSub>
                            <m:sSubPr>
                              <m:ctrlPr>
                                <a:rPr lang="en-US" sz="2800" b="0" i="1" smtClean="0">
                                  <a:latin typeface="Cambria Math" panose="02040503050406030204" pitchFamily="18" charset="0"/>
                                  <a:cs typeface="Tahoma" pitchFamily="34" charset="0"/>
                                </a:rPr>
                              </m:ctrlPr>
                            </m:sSubPr>
                            <m:e>
                              <m:acc>
                                <m:accPr>
                                  <m:chr m:val="̇"/>
                                  <m:ctrlPr>
                                    <a:rPr lang="en-US" sz="2800" b="0" i="1" smtClean="0">
                                      <a:latin typeface="Cambria Math" panose="02040503050406030204" pitchFamily="18" charset="0"/>
                                      <a:cs typeface="Tahoma" pitchFamily="34" charset="0"/>
                                    </a:rPr>
                                  </m:ctrlPr>
                                </m:accPr>
                                <m:e>
                                  <m:r>
                                    <a:rPr lang="en-US" sz="2800" b="0" i="1" smtClean="0">
                                      <a:latin typeface="Cambria Math" panose="02040503050406030204" pitchFamily="18" charset="0"/>
                                      <a:cs typeface="Tahoma" pitchFamily="34" charset="0"/>
                                    </a:rPr>
                                    <m:t>𝜀</m:t>
                                  </m:r>
                                </m:e>
                              </m:acc>
                            </m:e>
                            <m:sub>
                              <m:r>
                                <a:rPr lang="en-US" sz="2800" b="0" i="1" smtClean="0">
                                  <a:latin typeface="Cambria Math" panose="02040503050406030204" pitchFamily="18" charset="0"/>
                                  <a:cs typeface="Tahoma" pitchFamily="34" charset="0"/>
                                </a:rPr>
                                <m:t>𝑥</m:t>
                              </m:r>
                            </m:sub>
                          </m:sSub>
                        </m:e>
                      </m:d>
                      <m:sSub>
                        <m:sSubPr>
                          <m:ctrlPr>
                            <a:rPr lang="en-US" sz="2800" i="1">
                              <a:latin typeface="Cambria Math" panose="02040503050406030204" pitchFamily="18" charset="0"/>
                              <a:cs typeface="Tahoma" pitchFamily="34" charset="0"/>
                            </a:rPr>
                          </m:ctrlPr>
                        </m:sSubPr>
                        <m:e>
                          <m:acc>
                            <m:accPr>
                              <m:chr m:val="̈"/>
                              <m:ctrlPr>
                                <a:rPr lang="en-US" sz="2800" b="0" i="1" smtClean="0">
                                  <a:latin typeface="Cambria Math" panose="02040503050406030204" pitchFamily="18" charset="0"/>
                                  <a:cs typeface="Tahoma" pitchFamily="34" charset="0"/>
                                </a:rPr>
                              </m:ctrlPr>
                            </m:accPr>
                            <m:e>
                              <m:r>
                                <a:rPr lang="en-US" sz="2800" b="0" i="1" smtClean="0">
                                  <a:latin typeface="Cambria Math" panose="02040503050406030204" pitchFamily="18" charset="0"/>
                                  <a:cs typeface="Tahoma" pitchFamily="34" charset="0"/>
                                </a:rPr>
                                <m:t>𝜀</m:t>
                              </m:r>
                            </m:e>
                          </m:acc>
                        </m:e>
                        <m:sub>
                          <m:r>
                            <a:rPr lang="en-US" sz="2800" b="0" i="1" smtClean="0">
                              <a:latin typeface="Cambria Math" panose="02040503050406030204" pitchFamily="18" charset="0"/>
                              <a:cs typeface="Tahoma" pitchFamily="34" charset="0"/>
                            </a:rPr>
                            <m:t>𝑥</m:t>
                          </m:r>
                        </m:sub>
                      </m:sSub>
                      <m:r>
                        <a:rPr lang="en-US" sz="2800" i="1" dirty="0">
                          <a:latin typeface="Cambria Math" panose="02040503050406030204" pitchFamily="18" charset="0"/>
                          <a:cs typeface="Tahoma" pitchFamily="34" charset="0"/>
                        </a:rPr>
                        <m:t>+</m:t>
                      </m:r>
                      <m:sSub>
                        <m:sSubPr>
                          <m:ctrlPr>
                            <a:rPr lang="en-US" sz="2800" i="1" dirty="0">
                              <a:latin typeface="Cambria Math" panose="02040503050406030204" pitchFamily="18" charset="0"/>
                              <a:cs typeface="Tahoma" pitchFamily="34" charset="0"/>
                            </a:rPr>
                          </m:ctrlPr>
                        </m:sSubPr>
                        <m:e>
                          <m:r>
                            <a:rPr lang="en-US" sz="2800" i="1" dirty="0">
                              <a:latin typeface="Cambria Math" panose="02040503050406030204" pitchFamily="18" charset="0"/>
                              <a:cs typeface="Tahoma" pitchFamily="34" charset="0"/>
                            </a:rPr>
                            <m:t>𝑐</m:t>
                          </m:r>
                        </m:e>
                        <m:sub>
                          <m:r>
                            <a:rPr lang="en-US" sz="2800" i="1" dirty="0">
                              <a:latin typeface="Cambria Math" panose="02040503050406030204" pitchFamily="18" charset="0"/>
                              <a:cs typeface="Tahoma" pitchFamily="34" charset="0"/>
                            </a:rPr>
                            <m:t>3</m:t>
                          </m:r>
                        </m:sub>
                      </m:sSub>
                      <m:sSub>
                        <m:sSubPr>
                          <m:ctrlPr>
                            <a:rPr lang="en-US" sz="2800" i="1" dirty="0">
                              <a:latin typeface="Cambria Math" panose="02040503050406030204" pitchFamily="18" charset="0"/>
                              <a:cs typeface="Tahoma" pitchFamily="34" charset="0"/>
                            </a:rPr>
                          </m:ctrlPr>
                        </m:sSubPr>
                        <m:e>
                          <m:acc>
                            <m:accPr>
                              <m:chr m:val="̇"/>
                              <m:ctrlPr>
                                <a:rPr lang="en-US" sz="2800" b="0" i="1" dirty="0" smtClean="0">
                                  <a:latin typeface="Cambria Math" panose="02040503050406030204" pitchFamily="18" charset="0"/>
                                  <a:cs typeface="Tahoma" pitchFamily="34" charset="0"/>
                                </a:rPr>
                              </m:ctrlPr>
                            </m:accPr>
                            <m:e>
                              <m:r>
                                <a:rPr lang="en-US" sz="2800" b="0" i="1" dirty="0" smtClean="0">
                                  <a:latin typeface="Cambria Math" panose="02040503050406030204" pitchFamily="18" charset="0"/>
                                  <a:cs typeface="Tahoma" pitchFamily="34" charset="0"/>
                                </a:rPr>
                                <m:t>𝜀</m:t>
                              </m:r>
                            </m:e>
                          </m:acc>
                        </m:e>
                        <m:sub>
                          <m:r>
                            <a:rPr lang="en-US" sz="2800" b="0" i="1" dirty="0" smtClean="0">
                              <a:latin typeface="Cambria Math" panose="02040503050406030204" pitchFamily="18" charset="0"/>
                              <a:cs typeface="Tahoma" pitchFamily="34" charset="0"/>
                            </a:rPr>
                            <m:t>𝑥</m:t>
                          </m:r>
                        </m:sub>
                      </m:sSub>
                    </m:oMath>
                  </m:oMathPara>
                </a14:m>
                <a:endParaRPr lang="en-US" sz="2800" i="1" dirty="0">
                  <a:cs typeface="Tahoma" pitchFamily="34" charset="0"/>
                </a:endParaRPr>
              </a:p>
              <a:p>
                <a:pPr lvl="1">
                  <a:lnSpc>
                    <a:spcPct val="120000"/>
                  </a:lnSpc>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ahoma" pitchFamily="34" charset="0"/>
                        </a:rPr>
                        <m:t>𝑔</m:t>
                      </m:r>
                      <m:d>
                        <m:dPr>
                          <m:ctrlPr>
                            <a:rPr lang="en-US" sz="2800" i="1">
                              <a:latin typeface="Cambria Math" panose="02040503050406030204" pitchFamily="18" charset="0"/>
                              <a:cs typeface="Tahoma" pitchFamily="34" charset="0"/>
                            </a:rPr>
                          </m:ctrlPr>
                        </m:dPr>
                        <m:e>
                          <m:sSub>
                            <m:sSubPr>
                              <m:ctrlPr>
                                <a:rPr lang="en-US" sz="2800" b="0" i="1" smtClean="0">
                                  <a:latin typeface="Cambria Math" panose="02040503050406030204" pitchFamily="18" charset="0"/>
                                  <a:cs typeface="Tahoma" pitchFamily="34" charset="0"/>
                                </a:rPr>
                              </m:ctrlPr>
                            </m:sSubPr>
                            <m:e>
                              <m:acc>
                                <m:accPr>
                                  <m:chr m:val="̇"/>
                                  <m:ctrlPr>
                                    <a:rPr lang="en-US" sz="2800" b="0" i="1" smtClean="0">
                                      <a:latin typeface="Cambria Math" panose="02040503050406030204" pitchFamily="18" charset="0"/>
                                      <a:cs typeface="Tahoma" pitchFamily="34" charset="0"/>
                                    </a:rPr>
                                  </m:ctrlPr>
                                </m:accPr>
                                <m:e>
                                  <m:r>
                                    <a:rPr lang="en-US" sz="2800" b="0" i="1" smtClean="0">
                                      <a:latin typeface="Cambria Math" panose="02040503050406030204" pitchFamily="18" charset="0"/>
                                      <a:cs typeface="Tahoma" pitchFamily="34" charset="0"/>
                                    </a:rPr>
                                    <m:t>𝜀</m:t>
                                  </m:r>
                                </m:e>
                              </m:acc>
                            </m:e>
                            <m:sub>
                              <m:r>
                                <a:rPr lang="en-US" sz="2800" b="0" i="1" smtClean="0">
                                  <a:latin typeface="Cambria Math" panose="02040503050406030204" pitchFamily="18" charset="0"/>
                                  <a:cs typeface="Tahoma" pitchFamily="34" charset="0"/>
                                </a:rPr>
                                <m:t>𝑥</m:t>
                              </m:r>
                            </m:sub>
                          </m:sSub>
                        </m:e>
                      </m:d>
                      <m:r>
                        <a:rPr lang="en-US" sz="2800" i="1">
                          <a:latin typeface="Cambria Math" panose="02040503050406030204" pitchFamily="18" charset="0"/>
                          <a:cs typeface="Tahoma" pitchFamily="34" charset="0"/>
                        </a:rPr>
                        <m:t>=</m:t>
                      </m:r>
                      <m:d>
                        <m:dPr>
                          <m:ctrlPr>
                            <a:rPr lang="en-US" sz="2800" i="1">
                              <a:latin typeface="Cambria Math" panose="02040503050406030204" pitchFamily="18" charset="0"/>
                              <a:cs typeface="Tahoma" pitchFamily="34" charset="0"/>
                            </a:rPr>
                          </m:ctrlPr>
                        </m:dPr>
                        <m:e>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𝑐</m:t>
                              </m:r>
                            </m:e>
                            <m:sub>
                              <m:r>
                                <a:rPr lang="en-US" sz="2800" i="1">
                                  <a:latin typeface="Cambria Math" panose="02040503050406030204" pitchFamily="18" charset="0"/>
                                  <a:cs typeface="Tahoma" pitchFamily="34" charset="0"/>
                                </a:rPr>
                                <m:t>2</m:t>
                              </m:r>
                            </m:sub>
                          </m:sSub>
                          <m:sSubSup>
                            <m:sSubSupPr>
                              <m:ctrlPr>
                                <a:rPr lang="en-US" sz="2800" i="1">
                                  <a:latin typeface="Cambria Math" panose="02040503050406030204" pitchFamily="18" charset="0"/>
                                  <a:cs typeface="Tahoma" pitchFamily="34" charset="0"/>
                                </a:rPr>
                              </m:ctrlPr>
                            </m:sSubSupPr>
                            <m:e>
                              <m:acc>
                                <m:accPr>
                                  <m:chr m:val="̇"/>
                                  <m:ctrlPr>
                                    <a:rPr lang="en-US" sz="2800" b="0" i="1" smtClean="0">
                                      <a:latin typeface="Cambria Math" panose="02040503050406030204" pitchFamily="18" charset="0"/>
                                      <a:cs typeface="Tahoma" pitchFamily="34" charset="0"/>
                                    </a:rPr>
                                  </m:ctrlPr>
                                </m:accPr>
                                <m:e>
                                  <m:r>
                                    <a:rPr lang="en-US" sz="2800" b="0" i="1" smtClean="0">
                                      <a:latin typeface="Cambria Math" panose="02040503050406030204" pitchFamily="18" charset="0"/>
                                      <a:cs typeface="Tahoma" pitchFamily="34" charset="0"/>
                                    </a:rPr>
                                    <m:t>𝜀</m:t>
                                  </m:r>
                                </m:e>
                              </m:acc>
                            </m:e>
                            <m:sub>
                              <m:r>
                                <a:rPr lang="en-US" sz="2800" b="0" i="1" smtClean="0">
                                  <a:latin typeface="Cambria Math" panose="02040503050406030204" pitchFamily="18" charset="0"/>
                                  <a:cs typeface="Tahoma" pitchFamily="34" charset="0"/>
                                </a:rPr>
                                <m:t>𝑥</m:t>
                              </m:r>
                            </m:sub>
                            <m:sup>
                              <m:f>
                                <m:fPr>
                                  <m:ctrlPr>
                                    <a:rPr lang="en-US" sz="2800" i="1">
                                      <a:latin typeface="Cambria Math" panose="02040503050406030204" pitchFamily="18" charset="0"/>
                                      <a:cs typeface="Tahoma" pitchFamily="34" charset="0"/>
                                    </a:rPr>
                                  </m:ctrlPr>
                                </m:fPr>
                                <m:num>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1</m:t>
                                      </m:r>
                                    </m:sub>
                                  </m:sSub>
                                  <m:r>
                                    <a:rPr lang="en-US" sz="2800" i="1">
                                      <a:latin typeface="Cambria Math" panose="02040503050406030204" pitchFamily="18" charset="0"/>
                                      <a:cs typeface="Tahoma" pitchFamily="34" charset="0"/>
                                    </a:rPr>
                                    <m:t>+</m:t>
                                  </m:r>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2</m:t>
                                      </m:r>
                                    </m:sub>
                                  </m:sSub>
                                </m:num>
                                <m:den>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1</m:t>
                                      </m:r>
                                    </m:sub>
                                  </m:sSub>
                                </m:den>
                              </m:f>
                            </m:sup>
                          </m:sSubSup>
                          <m:r>
                            <a:rPr lang="en-US" sz="2800" i="1">
                              <a:latin typeface="Cambria Math" panose="02040503050406030204" pitchFamily="18" charset="0"/>
                              <a:cs typeface="Tahoma" pitchFamily="34" charset="0"/>
                            </a:rPr>
                            <m:t>+</m:t>
                          </m:r>
                          <m:f>
                            <m:fPr>
                              <m:ctrlPr>
                                <a:rPr lang="en-US" sz="2800" i="1">
                                  <a:latin typeface="Cambria Math" panose="02040503050406030204" pitchFamily="18" charset="0"/>
                                  <a:cs typeface="Tahoma" pitchFamily="34" charset="0"/>
                                </a:rPr>
                              </m:ctrlPr>
                            </m:fPr>
                            <m:num>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2</m:t>
                                  </m:r>
                                </m:sub>
                              </m:sSub>
                            </m:num>
                            <m:den>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1</m:t>
                                  </m:r>
                                </m:sub>
                              </m:sSub>
                            </m:den>
                          </m:f>
                          <m:sSubSup>
                            <m:sSubSupPr>
                              <m:ctrlPr>
                                <a:rPr lang="en-US" sz="2800" i="1">
                                  <a:latin typeface="Cambria Math" panose="02040503050406030204" pitchFamily="18" charset="0"/>
                                  <a:cs typeface="Tahoma" pitchFamily="34" charset="0"/>
                                </a:rPr>
                              </m:ctrlPr>
                            </m:sSubSupPr>
                            <m:e>
                              <m:acc>
                                <m:accPr>
                                  <m:chr m:val="̇"/>
                                  <m:ctrlPr>
                                    <a:rPr lang="en-US" sz="2800" b="0" i="1" smtClean="0">
                                      <a:latin typeface="Cambria Math" panose="02040503050406030204" pitchFamily="18" charset="0"/>
                                      <a:cs typeface="Tahoma" pitchFamily="34" charset="0"/>
                                    </a:rPr>
                                  </m:ctrlPr>
                                </m:accPr>
                                <m:e>
                                  <m:r>
                                    <a:rPr lang="en-US" sz="2800" b="0" i="1" smtClean="0">
                                      <a:latin typeface="Cambria Math" panose="02040503050406030204" pitchFamily="18" charset="0"/>
                                      <a:cs typeface="Tahoma" pitchFamily="34" charset="0"/>
                                    </a:rPr>
                                    <m:t>𝜀</m:t>
                                  </m:r>
                                </m:e>
                              </m:acc>
                            </m:e>
                            <m:sub>
                              <m:r>
                                <a:rPr lang="en-US" sz="2800" b="0" i="1" smtClean="0">
                                  <a:latin typeface="Cambria Math" panose="02040503050406030204" pitchFamily="18" charset="0"/>
                                  <a:cs typeface="Tahoma" pitchFamily="34" charset="0"/>
                                </a:rPr>
                                <m:t>𝑥</m:t>
                              </m:r>
                            </m:sub>
                            <m:sup>
                              <m:f>
                                <m:fPr>
                                  <m:ctrlPr>
                                    <a:rPr lang="en-US" sz="2800" i="1">
                                      <a:latin typeface="Cambria Math" panose="02040503050406030204" pitchFamily="18" charset="0"/>
                                      <a:cs typeface="Tahoma" pitchFamily="34" charset="0"/>
                                    </a:rPr>
                                  </m:ctrlPr>
                                </m:fPr>
                                <m:num>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2</m:t>
                                      </m:r>
                                    </m:sub>
                                  </m:sSub>
                                  <m:r>
                                    <a:rPr lang="en-US" sz="2800" i="1">
                                      <a:latin typeface="Cambria Math" panose="02040503050406030204" pitchFamily="18" charset="0"/>
                                      <a:cs typeface="Tahoma" pitchFamily="34" charset="0"/>
                                    </a:rPr>
                                    <m:t>−</m:t>
                                  </m:r>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1</m:t>
                                      </m:r>
                                    </m:sub>
                                  </m:sSub>
                                </m:num>
                                <m:den>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1</m:t>
                                      </m:r>
                                    </m:sub>
                                  </m:sSub>
                                </m:den>
                              </m:f>
                            </m:sup>
                          </m:sSubSup>
                        </m:e>
                      </m:d>
                      <m:sSup>
                        <m:sSupPr>
                          <m:ctrlPr>
                            <a:rPr lang="en-US" sz="2800" i="1">
                              <a:latin typeface="Cambria Math" panose="02040503050406030204" pitchFamily="18" charset="0"/>
                              <a:cs typeface="Tahoma" pitchFamily="34" charset="0"/>
                            </a:rPr>
                          </m:ctrlPr>
                        </m:sSupPr>
                        <m:e>
                          <m:r>
                            <a:rPr lang="en-US" sz="2800" i="1">
                              <a:latin typeface="Cambria Math" panose="02040503050406030204" pitchFamily="18" charset="0"/>
                              <a:cs typeface="Tahoma" pitchFamily="34" charset="0"/>
                            </a:rPr>
                            <m:t>𝑒</m:t>
                          </m:r>
                        </m:e>
                        <m:sup>
                          <m:f>
                            <m:fPr>
                              <m:ctrlPr>
                                <a:rPr lang="en-US" sz="2800" i="1">
                                  <a:latin typeface="Cambria Math" panose="02040503050406030204" pitchFamily="18" charset="0"/>
                                  <a:cs typeface="Tahoma" pitchFamily="34" charset="0"/>
                                </a:rPr>
                              </m:ctrlPr>
                            </m:fPr>
                            <m:num>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𝑐</m:t>
                                  </m:r>
                                </m:e>
                                <m:sub>
                                  <m:r>
                                    <a:rPr lang="en-US" sz="2800" i="1">
                                      <a:latin typeface="Cambria Math" panose="02040503050406030204" pitchFamily="18" charset="0"/>
                                      <a:cs typeface="Tahoma" pitchFamily="34" charset="0"/>
                                    </a:rPr>
                                    <m:t>2</m:t>
                                  </m:r>
                                </m:sub>
                              </m:sSub>
                              <m:sSubSup>
                                <m:sSubSupPr>
                                  <m:ctrlPr>
                                    <a:rPr lang="en-US" sz="2800" i="1">
                                      <a:latin typeface="Cambria Math" panose="02040503050406030204" pitchFamily="18" charset="0"/>
                                      <a:cs typeface="Tahoma" pitchFamily="34" charset="0"/>
                                    </a:rPr>
                                  </m:ctrlPr>
                                </m:sSubSupPr>
                                <m:e>
                                  <m:acc>
                                    <m:accPr>
                                      <m:chr m:val="̇"/>
                                      <m:ctrlPr>
                                        <a:rPr lang="en-US" sz="2800" b="0" i="1" smtClean="0">
                                          <a:latin typeface="Cambria Math" panose="02040503050406030204" pitchFamily="18" charset="0"/>
                                          <a:cs typeface="Tahoma" pitchFamily="34" charset="0"/>
                                        </a:rPr>
                                      </m:ctrlPr>
                                    </m:accPr>
                                    <m:e>
                                      <m:r>
                                        <a:rPr lang="en-US" sz="2800" b="0" i="1" smtClean="0">
                                          <a:latin typeface="Cambria Math" panose="02040503050406030204" pitchFamily="18" charset="0"/>
                                          <a:cs typeface="Tahoma" pitchFamily="34" charset="0"/>
                                        </a:rPr>
                                        <m:t>𝜀</m:t>
                                      </m:r>
                                    </m:e>
                                  </m:acc>
                                </m:e>
                                <m:sub>
                                  <m:r>
                                    <a:rPr lang="en-US" sz="2800" b="0" i="1" smtClean="0">
                                      <a:latin typeface="Cambria Math" panose="02040503050406030204" pitchFamily="18" charset="0"/>
                                      <a:cs typeface="Tahoma" pitchFamily="34" charset="0"/>
                                    </a:rPr>
                                    <m:t>𝑥</m:t>
                                  </m:r>
                                </m:sub>
                                <m:sup>
                                  <m:r>
                                    <a:rPr lang="en-US" sz="2800" i="1">
                                      <a:latin typeface="Cambria Math" panose="02040503050406030204" pitchFamily="18" charset="0"/>
                                      <a:cs typeface="Tahoma" pitchFamily="34" charset="0"/>
                                    </a:rPr>
                                    <m:t>2</m:t>
                                  </m:r>
                                </m:sup>
                              </m:sSubSup>
                            </m:num>
                            <m:den>
                              <m:r>
                                <a:rPr lang="en-US" sz="2800" i="1">
                                  <a:latin typeface="Cambria Math" panose="02040503050406030204" pitchFamily="18" charset="0"/>
                                  <a:cs typeface="Tahoma" pitchFamily="34" charset="0"/>
                                </a:rPr>
                                <m:t>2</m:t>
                              </m:r>
                            </m:den>
                          </m:f>
                        </m:sup>
                      </m:sSup>
                    </m:oMath>
                  </m:oMathPara>
                </a14:m>
                <a:endParaRPr lang="en-US" sz="2800" dirty="0"/>
              </a:p>
            </p:txBody>
          </p:sp>
        </mc:Choice>
        <mc:Fallback>
          <p:sp>
            <p:nvSpPr>
              <p:cNvPr id="5" name="Rectangle: Rounded Corners 4"/>
              <p:cNvSpPr>
                <a:spLocks noRot="1" noChangeAspect="1" noMove="1" noResize="1" noEditPoints="1" noAdjustHandles="1" noChangeArrowheads="1" noChangeShapeType="1" noTextEdit="1"/>
              </p:cNvSpPr>
              <p:nvPr/>
            </p:nvSpPr>
            <p:spPr>
              <a:xfrm>
                <a:off x="2257422" y="4390822"/>
                <a:ext cx="7572378" cy="2068414"/>
              </a:xfrm>
              <a:prstGeom prst="roundRect">
                <a:avLst/>
              </a:prstGeom>
              <a:blipFill>
                <a:blip r:embed="rId5"/>
                <a:stretch>
                  <a:fillRect/>
                </a:stretch>
              </a:blipFill>
              <a:ln/>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0DB475F-BAFD-4EEF-9F00-B5C183201CD7}" type="slidenum">
              <a:rPr lang="en-US" smtClean="0"/>
              <a:t>33</a:t>
            </a:fld>
            <a:endParaRPr lang="en-US"/>
          </a:p>
        </p:txBody>
      </p:sp>
    </p:spTree>
    <p:extLst>
      <p:ext uri="{BB962C8B-B14F-4D97-AF65-F5344CB8AC3E}">
        <p14:creationId xmlns:p14="http://schemas.microsoft.com/office/powerpoint/2010/main" val="2516884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Nonsingular Terminal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endParaRPr lang="en-US" dirty="0"/>
              </a:p>
              <a:p>
                <a:endParaRPr lang="en-US" dirty="0"/>
              </a:p>
              <a:p>
                <a:endParaRPr lang="en-US" dirty="0"/>
              </a:p>
              <a:p>
                <a:endParaRPr lang="en-US" b="0" dirty="0"/>
              </a:p>
              <a:p>
                <a14:m>
                  <m:oMath xmlns:m="http://schemas.openxmlformats.org/officeDocument/2006/math">
                    <m:sSubSup>
                      <m:sSubSupPr>
                        <m:ctrlPr>
                          <a:rPr lang="en-US" i="1">
                            <a:latin typeface="Cambria Math" panose="02040503050406030204" pitchFamily="18" charset="0"/>
                            <a:cs typeface="Tahoma" pitchFamily="34" charset="0"/>
                          </a:rPr>
                        </m:ctrlPr>
                      </m:sSubSupPr>
                      <m:e>
                        <m:acc>
                          <m:accPr>
                            <m:chr m:val="̇"/>
                            <m:ctrlPr>
                              <a:rPr lang="en-US" i="1">
                                <a:latin typeface="Cambria Math" panose="02040503050406030204" pitchFamily="18" charset="0"/>
                                <a:cs typeface="Tahoma" pitchFamily="34" charset="0"/>
                              </a:rPr>
                            </m:ctrlPr>
                          </m:accPr>
                          <m:e>
                            <m:r>
                              <a:rPr lang="en-US" i="1">
                                <a:latin typeface="Cambria Math" panose="02040503050406030204" pitchFamily="18" charset="0"/>
                                <a:cs typeface="Tahoma" pitchFamily="34" charset="0"/>
                              </a:rPr>
                              <m:t>𝜀</m:t>
                            </m:r>
                          </m:e>
                        </m:acc>
                      </m:e>
                      <m:sub>
                        <m:r>
                          <a:rPr lang="en-US" i="1">
                            <a:latin typeface="Cambria Math" panose="02040503050406030204" pitchFamily="18" charset="0"/>
                            <a:cs typeface="Tahoma" pitchFamily="34" charset="0"/>
                          </a:rPr>
                          <m:t>𝑥</m:t>
                        </m:r>
                      </m:sub>
                      <m:sup>
                        <m:f>
                          <m:fPr>
                            <m:ctrlPr>
                              <a:rPr lang="en-US" i="1">
                                <a:latin typeface="Cambria Math" panose="02040503050406030204" pitchFamily="18" charset="0"/>
                                <a:cs typeface="Tahoma" pitchFamily="34" charset="0"/>
                              </a:rPr>
                            </m:ctrlPr>
                          </m:fPr>
                          <m:num>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i="1">
                                    <a:latin typeface="Cambria Math" panose="02040503050406030204" pitchFamily="18" charset="0"/>
                                    <a:cs typeface="Tahoma" pitchFamily="34" charset="0"/>
                                  </a:rPr>
                                  <m:t>1</m:t>
                                </m:r>
                              </m:sub>
                            </m:sSub>
                            <m:r>
                              <a:rPr lang="en-US" i="1">
                                <a:latin typeface="Cambria Math" panose="02040503050406030204" pitchFamily="18" charset="0"/>
                                <a:cs typeface="Tahoma" pitchFamily="34" charset="0"/>
                              </a:rPr>
                              <m:t>+</m:t>
                            </m:r>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i="1">
                                    <a:latin typeface="Cambria Math" panose="02040503050406030204" pitchFamily="18" charset="0"/>
                                    <a:cs typeface="Tahoma" pitchFamily="34" charset="0"/>
                                  </a:rPr>
                                  <m:t>2</m:t>
                                </m:r>
                              </m:sub>
                            </m:sSub>
                          </m:num>
                          <m:den>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i="1">
                                    <a:latin typeface="Cambria Math" panose="02040503050406030204" pitchFamily="18" charset="0"/>
                                    <a:cs typeface="Tahoma" pitchFamily="34" charset="0"/>
                                  </a:rPr>
                                  <m:t>1</m:t>
                                </m:r>
                              </m:sub>
                            </m:sSub>
                          </m:den>
                        </m:f>
                      </m:sup>
                    </m:sSubSup>
                    <m:r>
                      <a:rPr lang="en-US" i="1">
                        <a:latin typeface="Cambria Math" panose="02040503050406030204" pitchFamily="18" charset="0"/>
                        <a:cs typeface="Tahoma" pitchFamily="34" charset="0"/>
                      </a:rPr>
                      <m:t>=</m:t>
                    </m:r>
                    <m:sSup>
                      <m:sSupPr>
                        <m:ctrlPr>
                          <a:rPr lang="en-US" i="1">
                            <a:latin typeface="Cambria Math" panose="02040503050406030204" pitchFamily="18" charset="0"/>
                            <a:cs typeface="Tahoma" pitchFamily="34" charset="0"/>
                          </a:rPr>
                        </m:ctrlPr>
                      </m:sSupPr>
                      <m:e>
                        <m:d>
                          <m:dPr>
                            <m:ctrlPr>
                              <a:rPr lang="en-US" i="1">
                                <a:latin typeface="Cambria Math" panose="02040503050406030204" pitchFamily="18" charset="0"/>
                                <a:cs typeface="Tahoma" pitchFamily="34" charset="0"/>
                              </a:rPr>
                            </m:ctrlPr>
                          </m:dPr>
                          <m:e>
                            <m:sSubSup>
                              <m:sSubSupPr>
                                <m:ctrlPr>
                                  <a:rPr lang="en-US" i="1">
                                    <a:latin typeface="Cambria Math" panose="02040503050406030204" pitchFamily="18" charset="0"/>
                                    <a:cs typeface="Tahoma" pitchFamily="34" charset="0"/>
                                  </a:rPr>
                                </m:ctrlPr>
                              </m:sSubSupPr>
                              <m:e>
                                <m:acc>
                                  <m:accPr>
                                    <m:chr m:val="̇"/>
                                    <m:ctrlPr>
                                      <a:rPr lang="en-US" i="1">
                                        <a:latin typeface="Cambria Math" panose="02040503050406030204" pitchFamily="18" charset="0"/>
                                        <a:cs typeface="Tahoma" pitchFamily="34" charset="0"/>
                                      </a:rPr>
                                    </m:ctrlPr>
                                  </m:accPr>
                                  <m:e>
                                    <m:r>
                                      <a:rPr lang="en-US" i="1">
                                        <a:latin typeface="Cambria Math" panose="02040503050406030204" pitchFamily="18" charset="0"/>
                                        <a:cs typeface="Tahoma" pitchFamily="34" charset="0"/>
                                      </a:rPr>
                                      <m:t>𝜀</m:t>
                                    </m:r>
                                  </m:e>
                                </m:acc>
                              </m:e>
                              <m:sub>
                                <m:r>
                                  <a:rPr lang="en-US" i="1">
                                    <a:latin typeface="Cambria Math" panose="02040503050406030204" pitchFamily="18" charset="0"/>
                                    <a:cs typeface="Tahoma" pitchFamily="34" charset="0"/>
                                  </a:rPr>
                                  <m:t>𝑥</m:t>
                                </m:r>
                              </m:sub>
                              <m:sup>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i="1">
                                        <a:latin typeface="Cambria Math" panose="02040503050406030204" pitchFamily="18" charset="0"/>
                                        <a:cs typeface="Tahoma" pitchFamily="34" charset="0"/>
                                      </a:rPr>
                                      <m:t>1</m:t>
                                    </m:r>
                                  </m:sub>
                                </m:sSub>
                                <m:r>
                                  <a:rPr lang="en-US" i="1">
                                    <a:latin typeface="Cambria Math" panose="02040503050406030204" pitchFamily="18" charset="0"/>
                                    <a:cs typeface="Tahoma" pitchFamily="34" charset="0"/>
                                  </a:rPr>
                                  <m:t>+</m:t>
                                </m:r>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i="1">
                                        <a:latin typeface="Cambria Math" panose="02040503050406030204" pitchFamily="18" charset="0"/>
                                        <a:cs typeface="Tahoma" pitchFamily="34" charset="0"/>
                                      </a:rPr>
                                      <m:t>2</m:t>
                                    </m:r>
                                  </m:sub>
                                </m:sSub>
                              </m:sup>
                            </m:sSubSup>
                          </m:e>
                        </m:d>
                      </m:e>
                      <m:sup>
                        <m:r>
                          <a:rPr lang="en-US" i="1">
                            <a:latin typeface="Cambria Math" panose="02040503050406030204" pitchFamily="18" charset="0"/>
                            <a:cs typeface="Tahoma" pitchFamily="34" charset="0"/>
                          </a:rPr>
                          <m:t>1/</m:t>
                        </m:r>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i="1">
                                <a:latin typeface="Cambria Math" panose="02040503050406030204" pitchFamily="18" charset="0"/>
                                <a:cs typeface="Tahoma" pitchFamily="34" charset="0"/>
                              </a:rPr>
                              <m:t>1</m:t>
                            </m:r>
                          </m:sub>
                        </m:sSub>
                      </m:sup>
                    </m:sSup>
                    <m:r>
                      <a:rPr lang="en-US" b="0" i="0" smtClean="0">
                        <a:latin typeface="Cambria Math" panose="02040503050406030204" pitchFamily="18" charset="0"/>
                        <a:cs typeface="Tahoma" pitchFamily="34" charset="0"/>
                      </a:rPr>
                      <m:t>=</m:t>
                    </m:r>
                    <m:sSup>
                      <m:sSupPr>
                        <m:ctrlPr>
                          <a:rPr lang="en-US" b="0" i="0" smtClean="0">
                            <a:latin typeface="Cambria Math" panose="02040503050406030204" pitchFamily="18" charset="0"/>
                            <a:cs typeface="Tahoma" pitchFamily="34" charset="0"/>
                          </a:rPr>
                        </m:ctrlPr>
                      </m:sSupPr>
                      <m:e>
                        <m:d>
                          <m:dPr>
                            <m:ctrlPr>
                              <a:rPr lang="en-US" b="0" i="0" smtClean="0">
                                <a:latin typeface="Cambria Math" panose="02040503050406030204" pitchFamily="18" charset="0"/>
                                <a:cs typeface="Tahoma" pitchFamily="34" charset="0"/>
                              </a:rPr>
                            </m:ctrlPr>
                          </m:dPr>
                          <m:e>
                            <m:r>
                              <a:rPr lang="en-US" b="0" i="0" smtClean="0">
                                <a:latin typeface="Cambria Math" panose="02040503050406030204" pitchFamily="18" charset="0"/>
                                <a:cs typeface="Tahoma" pitchFamily="34" charset="0"/>
                              </a:rPr>
                              <m:t>+</m:t>
                            </m:r>
                            <m:r>
                              <m:rPr>
                                <m:sty m:val="p"/>
                              </m:rPr>
                              <a:rPr lang="en-US" b="0" i="0" smtClean="0">
                                <a:latin typeface="Cambria Math" panose="02040503050406030204" pitchFamily="18" charset="0"/>
                                <a:cs typeface="Tahoma" pitchFamily="34" charset="0"/>
                              </a:rPr>
                              <m:t>R</m:t>
                            </m:r>
                            <m:r>
                              <a:rPr lang="en-US" b="0" i="1" smtClean="0">
                                <a:latin typeface="Cambria Math" panose="02040503050406030204" pitchFamily="18" charset="0"/>
                                <a:cs typeface="Tahoma" pitchFamily="34" charset="0"/>
                              </a:rPr>
                              <m:t>𝑒</m:t>
                            </m:r>
                          </m:e>
                        </m:d>
                      </m:e>
                      <m:sup>
                        <m:r>
                          <a:rPr lang="en-US" b="0" i="0" smtClean="0">
                            <a:latin typeface="Cambria Math" panose="02040503050406030204" pitchFamily="18" charset="0"/>
                            <a:cs typeface="Tahoma" pitchFamily="34" charset="0"/>
                          </a:rPr>
                          <m:t>1/</m:t>
                        </m:r>
                        <m:sSub>
                          <m:sSubPr>
                            <m:ctrlPr>
                              <a:rPr lang="en-US" b="0" i="0" smtClean="0">
                                <a:latin typeface="Cambria Math" panose="02040503050406030204" pitchFamily="18" charset="0"/>
                                <a:cs typeface="Tahoma" pitchFamily="34" charset="0"/>
                              </a:rPr>
                            </m:ctrlPr>
                          </m:sSubPr>
                          <m:e>
                            <m:r>
                              <m:rPr>
                                <m:sty m:val="p"/>
                              </m:rPr>
                              <a:rPr lang="en-US" b="0" i="0" smtClean="0">
                                <a:latin typeface="Cambria Math" panose="02040503050406030204" pitchFamily="18" charset="0"/>
                                <a:cs typeface="Tahoma" pitchFamily="34" charset="0"/>
                              </a:rPr>
                              <m:t>m</m:t>
                            </m:r>
                          </m:e>
                          <m:sub>
                            <m:r>
                              <a:rPr lang="en-US" b="0" i="0" smtClean="0">
                                <a:latin typeface="Cambria Math" panose="02040503050406030204" pitchFamily="18" charset="0"/>
                                <a:cs typeface="Tahoma" pitchFamily="34" charset="0"/>
                              </a:rPr>
                              <m:t>1</m:t>
                            </m:r>
                          </m:sub>
                        </m:sSub>
                      </m:sup>
                    </m:sSup>
                  </m:oMath>
                </a14:m>
                <a:endParaRPr lang="en-US" dirty="0"/>
              </a:p>
              <a:p>
                <a14:m>
                  <m:oMath xmlns:m="http://schemas.openxmlformats.org/officeDocument/2006/math">
                    <m:sSubSup>
                      <m:sSubSupPr>
                        <m:ctrlPr>
                          <a:rPr lang="en-US" i="1">
                            <a:latin typeface="Cambria Math" panose="02040503050406030204" pitchFamily="18" charset="0"/>
                            <a:cs typeface="Tahoma" pitchFamily="34" charset="0"/>
                          </a:rPr>
                        </m:ctrlPr>
                      </m:sSubSupPr>
                      <m:e>
                        <m:acc>
                          <m:accPr>
                            <m:chr m:val="̇"/>
                            <m:ctrlPr>
                              <a:rPr lang="en-US" i="1">
                                <a:latin typeface="Cambria Math" panose="02040503050406030204" pitchFamily="18" charset="0"/>
                                <a:cs typeface="Tahoma" pitchFamily="34" charset="0"/>
                              </a:rPr>
                            </m:ctrlPr>
                          </m:accPr>
                          <m:e>
                            <m:r>
                              <a:rPr lang="en-US" i="1">
                                <a:latin typeface="Cambria Math" panose="02040503050406030204" pitchFamily="18" charset="0"/>
                                <a:cs typeface="Tahoma" pitchFamily="34" charset="0"/>
                              </a:rPr>
                              <m:t>𝜀</m:t>
                            </m:r>
                          </m:e>
                        </m:acc>
                      </m:e>
                      <m:sub>
                        <m:r>
                          <a:rPr lang="en-US" i="1">
                            <a:latin typeface="Cambria Math" panose="02040503050406030204" pitchFamily="18" charset="0"/>
                            <a:cs typeface="Tahoma" pitchFamily="34" charset="0"/>
                          </a:rPr>
                          <m:t>𝑥</m:t>
                        </m:r>
                      </m:sub>
                      <m:sup>
                        <m:f>
                          <m:fPr>
                            <m:ctrlPr>
                              <a:rPr lang="en-US" i="1">
                                <a:latin typeface="Cambria Math" panose="02040503050406030204" pitchFamily="18" charset="0"/>
                                <a:cs typeface="Tahoma" pitchFamily="34" charset="0"/>
                              </a:rPr>
                            </m:ctrlPr>
                          </m:fPr>
                          <m:num>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b="0" i="1" smtClean="0">
                                    <a:latin typeface="Cambria Math" panose="02040503050406030204" pitchFamily="18" charset="0"/>
                                    <a:cs typeface="Tahoma" pitchFamily="34" charset="0"/>
                                  </a:rPr>
                                  <m:t>2</m:t>
                                </m:r>
                              </m:sub>
                            </m:sSub>
                            <m:r>
                              <a:rPr lang="en-US" b="0" i="1" smtClean="0">
                                <a:latin typeface="Cambria Math" panose="02040503050406030204" pitchFamily="18" charset="0"/>
                                <a:cs typeface="Tahoma" pitchFamily="34" charset="0"/>
                              </a:rPr>
                              <m:t>−</m:t>
                            </m:r>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b="0" i="1" smtClean="0">
                                    <a:latin typeface="Cambria Math" panose="02040503050406030204" pitchFamily="18" charset="0"/>
                                    <a:cs typeface="Tahoma" pitchFamily="34" charset="0"/>
                                  </a:rPr>
                                  <m:t>1</m:t>
                                </m:r>
                              </m:sub>
                            </m:sSub>
                          </m:num>
                          <m:den>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i="1">
                                    <a:latin typeface="Cambria Math" panose="02040503050406030204" pitchFamily="18" charset="0"/>
                                    <a:cs typeface="Tahoma" pitchFamily="34" charset="0"/>
                                  </a:rPr>
                                  <m:t>1</m:t>
                                </m:r>
                              </m:sub>
                            </m:sSub>
                          </m:den>
                        </m:f>
                      </m:sup>
                    </m:sSubSup>
                    <m:r>
                      <a:rPr lang="en-US" i="1">
                        <a:latin typeface="Cambria Math" panose="02040503050406030204" pitchFamily="18" charset="0"/>
                        <a:cs typeface="Tahoma" pitchFamily="34" charset="0"/>
                      </a:rPr>
                      <m:t>=</m:t>
                    </m:r>
                    <m:sSup>
                      <m:sSupPr>
                        <m:ctrlPr>
                          <a:rPr lang="en-US" i="1">
                            <a:latin typeface="Cambria Math" panose="02040503050406030204" pitchFamily="18" charset="0"/>
                            <a:cs typeface="Tahoma" pitchFamily="34" charset="0"/>
                          </a:rPr>
                        </m:ctrlPr>
                      </m:sSupPr>
                      <m:e>
                        <m:d>
                          <m:dPr>
                            <m:ctrlPr>
                              <a:rPr lang="en-US" i="1">
                                <a:latin typeface="Cambria Math" panose="02040503050406030204" pitchFamily="18" charset="0"/>
                                <a:cs typeface="Tahoma" pitchFamily="34" charset="0"/>
                              </a:rPr>
                            </m:ctrlPr>
                          </m:dPr>
                          <m:e>
                            <m:sSubSup>
                              <m:sSubSupPr>
                                <m:ctrlPr>
                                  <a:rPr lang="en-US" i="1">
                                    <a:latin typeface="Cambria Math" panose="02040503050406030204" pitchFamily="18" charset="0"/>
                                    <a:cs typeface="Tahoma" pitchFamily="34" charset="0"/>
                                  </a:rPr>
                                </m:ctrlPr>
                              </m:sSubSupPr>
                              <m:e>
                                <m:acc>
                                  <m:accPr>
                                    <m:chr m:val="̇"/>
                                    <m:ctrlPr>
                                      <a:rPr lang="en-US" i="1">
                                        <a:latin typeface="Cambria Math" panose="02040503050406030204" pitchFamily="18" charset="0"/>
                                        <a:cs typeface="Tahoma" pitchFamily="34" charset="0"/>
                                      </a:rPr>
                                    </m:ctrlPr>
                                  </m:accPr>
                                  <m:e>
                                    <m:r>
                                      <a:rPr lang="en-US" i="1">
                                        <a:latin typeface="Cambria Math" panose="02040503050406030204" pitchFamily="18" charset="0"/>
                                        <a:cs typeface="Tahoma" pitchFamily="34" charset="0"/>
                                      </a:rPr>
                                      <m:t>𝜀</m:t>
                                    </m:r>
                                  </m:e>
                                </m:acc>
                              </m:e>
                              <m:sub>
                                <m:r>
                                  <a:rPr lang="en-US" i="1">
                                    <a:latin typeface="Cambria Math" panose="02040503050406030204" pitchFamily="18" charset="0"/>
                                    <a:cs typeface="Tahoma" pitchFamily="34" charset="0"/>
                                  </a:rPr>
                                  <m:t>𝑥</m:t>
                                </m:r>
                              </m:sub>
                              <m:sup>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b="0" i="1" smtClean="0">
                                        <a:latin typeface="Cambria Math" panose="02040503050406030204" pitchFamily="18" charset="0"/>
                                        <a:cs typeface="Tahoma" pitchFamily="34" charset="0"/>
                                      </a:rPr>
                                      <m:t>2</m:t>
                                    </m:r>
                                  </m:sub>
                                </m:sSub>
                                <m:r>
                                  <a:rPr lang="en-US" b="0" i="1" smtClean="0">
                                    <a:latin typeface="Cambria Math" panose="02040503050406030204" pitchFamily="18" charset="0"/>
                                    <a:cs typeface="Tahoma" pitchFamily="34" charset="0"/>
                                  </a:rPr>
                                  <m:t>−</m:t>
                                </m:r>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b="0" i="1" smtClean="0">
                                        <a:latin typeface="Cambria Math" panose="02040503050406030204" pitchFamily="18" charset="0"/>
                                        <a:cs typeface="Tahoma" pitchFamily="34" charset="0"/>
                                      </a:rPr>
                                      <m:t>1</m:t>
                                    </m:r>
                                  </m:sub>
                                </m:sSub>
                              </m:sup>
                            </m:sSubSup>
                          </m:e>
                        </m:d>
                      </m:e>
                      <m:sup>
                        <m:r>
                          <a:rPr lang="en-US" i="1">
                            <a:latin typeface="Cambria Math" panose="02040503050406030204" pitchFamily="18" charset="0"/>
                            <a:cs typeface="Tahoma" pitchFamily="34" charset="0"/>
                          </a:rPr>
                          <m:t>1/</m:t>
                        </m:r>
                        <m:sSub>
                          <m:sSubPr>
                            <m:ctrlPr>
                              <a:rPr lang="en-US" i="1">
                                <a:latin typeface="Cambria Math" panose="02040503050406030204" pitchFamily="18" charset="0"/>
                                <a:cs typeface="Tahoma" pitchFamily="34" charset="0"/>
                              </a:rPr>
                            </m:ctrlPr>
                          </m:sSubPr>
                          <m:e>
                            <m:r>
                              <a:rPr lang="en-US" i="1">
                                <a:latin typeface="Cambria Math" panose="02040503050406030204" pitchFamily="18" charset="0"/>
                                <a:cs typeface="Tahoma" pitchFamily="34" charset="0"/>
                              </a:rPr>
                              <m:t>𝑚</m:t>
                            </m:r>
                          </m:e>
                          <m:sub>
                            <m:r>
                              <a:rPr lang="en-US" i="1">
                                <a:latin typeface="Cambria Math" panose="02040503050406030204" pitchFamily="18" charset="0"/>
                                <a:cs typeface="Tahoma" pitchFamily="34" charset="0"/>
                              </a:rPr>
                              <m:t>1</m:t>
                            </m:r>
                          </m:sub>
                        </m:sSub>
                      </m:sup>
                    </m:sSup>
                    <m:r>
                      <a:rPr lang="en-US">
                        <a:latin typeface="Cambria Math" panose="02040503050406030204" pitchFamily="18" charset="0"/>
                        <a:cs typeface="Tahoma" pitchFamily="34" charset="0"/>
                      </a:rPr>
                      <m:t>=</m:t>
                    </m:r>
                    <m:sSup>
                      <m:sSupPr>
                        <m:ctrlPr>
                          <a:rPr lang="en-US" i="1">
                            <a:latin typeface="Cambria Math" panose="02040503050406030204" pitchFamily="18" charset="0"/>
                            <a:cs typeface="Tahoma" pitchFamily="34" charset="0"/>
                          </a:rPr>
                        </m:ctrlPr>
                      </m:sSupPr>
                      <m:e>
                        <m:d>
                          <m:dPr>
                            <m:ctrlPr>
                              <a:rPr lang="en-US" i="1">
                                <a:latin typeface="Cambria Math" panose="02040503050406030204" pitchFamily="18" charset="0"/>
                                <a:cs typeface="Tahoma" pitchFamily="34" charset="0"/>
                              </a:rPr>
                            </m:ctrlPr>
                          </m:dPr>
                          <m:e>
                            <m:r>
                              <a:rPr lang="en-US">
                                <a:latin typeface="Cambria Math" panose="02040503050406030204" pitchFamily="18" charset="0"/>
                                <a:cs typeface="Tahoma" pitchFamily="34" charset="0"/>
                              </a:rPr>
                              <m:t>+</m:t>
                            </m:r>
                            <m:r>
                              <m:rPr>
                                <m:sty m:val="p"/>
                              </m:rPr>
                              <a:rPr lang="en-US" b="0" i="0" smtClean="0">
                                <a:latin typeface="Cambria Math" panose="02040503050406030204" pitchFamily="18" charset="0"/>
                                <a:cs typeface="Tahoma" pitchFamily="34" charset="0"/>
                              </a:rPr>
                              <m:t>R</m:t>
                            </m:r>
                            <m:r>
                              <a:rPr lang="en-US" b="0" i="1" smtClean="0">
                                <a:latin typeface="Cambria Math" panose="02040503050406030204" pitchFamily="18" charset="0"/>
                                <a:cs typeface="Tahoma" pitchFamily="34" charset="0"/>
                              </a:rPr>
                              <m:t>𝑒</m:t>
                            </m:r>
                          </m:e>
                        </m:d>
                      </m:e>
                      <m:sup>
                        <m:r>
                          <a:rPr lang="en-US">
                            <a:latin typeface="Cambria Math" panose="02040503050406030204" pitchFamily="18" charset="0"/>
                            <a:cs typeface="Tahoma" pitchFamily="34" charset="0"/>
                          </a:rPr>
                          <m:t>1/</m:t>
                        </m:r>
                        <m:sSub>
                          <m:sSubPr>
                            <m:ctrlPr>
                              <a:rPr lang="en-US" i="1">
                                <a:latin typeface="Cambria Math" panose="02040503050406030204" pitchFamily="18" charset="0"/>
                                <a:cs typeface="Tahoma" pitchFamily="34" charset="0"/>
                              </a:rPr>
                            </m:ctrlPr>
                          </m:sSubPr>
                          <m:e>
                            <m:r>
                              <m:rPr>
                                <m:sty m:val="p"/>
                              </m:rPr>
                              <a:rPr lang="en-US">
                                <a:latin typeface="Cambria Math" panose="02040503050406030204" pitchFamily="18" charset="0"/>
                                <a:cs typeface="Tahoma" pitchFamily="34" charset="0"/>
                              </a:rPr>
                              <m:t>m</m:t>
                            </m:r>
                          </m:e>
                          <m:sub>
                            <m:r>
                              <a:rPr lang="en-US">
                                <a:latin typeface="Cambria Math" panose="02040503050406030204" pitchFamily="18" charset="0"/>
                                <a:cs typeface="Tahoma" pitchFamily="34" charset="0"/>
                              </a:rPr>
                              <m:t>1</m:t>
                            </m:r>
                          </m:sub>
                        </m:sSub>
                      </m:sup>
                    </m:sSup>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Rounded Corners 3"/>
              <p:cNvSpPr/>
              <p:nvPr/>
            </p:nvSpPr>
            <p:spPr>
              <a:xfrm>
                <a:off x="2257422" y="1933293"/>
                <a:ext cx="7572378" cy="1429032"/>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1"/>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cs typeface="Tahoma" pitchFamily="34" charset="0"/>
                        </a:rPr>
                        <m:t>𝑔</m:t>
                      </m:r>
                      <m:d>
                        <m:dPr>
                          <m:ctrlPr>
                            <a:rPr lang="en-US" sz="2800" i="1">
                              <a:latin typeface="Cambria Math" panose="02040503050406030204" pitchFamily="18" charset="0"/>
                              <a:cs typeface="Tahoma" pitchFamily="34" charset="0"/>
                            </a:rPr>
                          </m:ctrlPr>
                        </m:dPr>
                        <m:e>
                          <m:sSub>
                            <m:sSubPr>
                              <m:ctrlPr>
                                <a:rPr lang="en-US" sz="2800" i="1">
                                  <a:latin typeface="Cambria Math" panose="02040503050406030204" pitchFamily="18" charset="0"/>
                                  <a:cs typeface="Tahoma" pitchFamily="34" charset="0"/>
                                </a:rPr>
                              </m:ctrlPr>
                            </m:sSubPr>
                            <m:e>
                              <m:acc>
                                <m:accPr>
                                  <m:chr m:val="̇"/>
                                  <m:ctrlPr>
                                    <a:rPr lang="en-US" sz="2800" i="1">
                                      <a:latin typeface="Cambria Math" panose="02040503050406030204" pitchFamily="18" charset="0"/>
                                      <a:cs typeface="Tahoma" pitchFamily="34" charset="0"/>
                                    </a:rPr>
                                  </m:ctrlPr>
                                </m:accPr>
                                <m:e>
                                  <m:r>
                                    <a:rPr lang="en-US" sz="2800" i="1">
                                      <a:latin typeface="Cambria Math" panose="02040503050406030204" pitchFamily="18" charset="0"/>
                                      <a:cs typeface="Tahoma" pitchFamily="34" charset="0"/>
                                    </a:rPr>
                                    <m:t>𝜀</m:t>
                                  </m:r>
                                </m:e>
                              </m:acc>
                            </m:e>
                            <m:sub>
                              <m:r>
                                <a:rPr lang="en-US" sz="2800" i="1">
                                  <a:latin typeface="Cambria Math" panose="02040503050406030204" pitchFamily="18" charset="0"/>
                                  <a:cs typeface="Tahoma" pitchFamily="34" charset="0"/>
                                </a:rPr>
                                <m:t>𝑥</m:t>
                              </m:r>
                            </m:sub>
                          </m:sSub>
                        </m:e>
                      </m:d>
                      <m:r>
                        <a:rPr lang="en-US" sz="2800" i="1">
                          <a:latin typeface="Cambria Math" panose="02040503050406030204" pitchFamily="18" charset="0"/>
                          <a:cs typeface="Tahoma" pitchFamily="34" charset="0"/>
                        </a:rPr>
                        <m:t>=</m:t>
                      </m:r>
                      <m:d>
                        <m:dPr>
                          <m:ctrlPr>
                            <a:rPr lang="en-US" sz="2800" i="1">
                              <a:latin typeface="Cambria Math" panose="02040503050406030204" pitchFamily="18" charset="0"/>
                              <a:cs typeface="Tahoma" pitchFamily="34" charset="0"/>
                            </a:rPr>
                          </m:ctrlPr>
                        </m:dPr>
                        <m:e>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𝑐</m:t>
                              </m:r>
                            </m:e>
                            <m:sub>
                              <m:r>
                                <a:rPr lang="en-US" sz="2800" i="1">
                                  <a:latin typeface="Cambria Math" panose="02040503050406030204" pitchFamily="18" charset="0"/>
                                  <a:cs typeface="Tahoma" pitchFamily="34" charset="0"/>
                                </a:rPr>
                                <m:t>2</m:t>
                              </m:r>
                            </m:sub>
                          </m:sSub>
                          <m:sSubSup>
                            <m:sSubSupPr>
                              <m:ctrlPr>
                                <a:rPr lang="en-US" sz="2800" i="1">
                                  <a:latin typeface="Cambria Math" panose="02040503050406030204" pitchFamily="18" charset="0"/>
                                  <a:cs typeface="Tahoma" pitchFamily="34" charset="0"/>
                                </a:rPr>
                              </m:ctrlPr>
                            </m:sSubSupPr>
                            <m:e>
                              <m:acc>
                                <m:accPr>
                                  <m:chr m:val="̇"/>
                                  <m:ctrlPr>
                                    <a:rPr lang="en-US" sz="2800" i="1">
                                      <a:latin typeface="Cambria Math" panose="02040503050406030204" pitchFamily="18" charset="0"/>
                                      <a:cs typeface="Tahoma" pitchFamily="34" charset="0"/>
                                    </a:rPr>
                                  </m:ctrlPr>
                                </m:accPr>
                                <m:e>
                                  <m:r>
                                    <a:rPr lang="en-US" sz="2800" i="1">
                                      <a:latin typeface="Cambria Math" panose="02040503050406030204" pitchFamily="18" charset="0"/>
                                      <a:cs typeface="Tahoma" pitchFamily="34" charset="0"/>
                                    </a:rPr>
                                    <m:t>𝜀</m:t>
                                  </m:r>
                                </m:e>
                              </m:acc>
                            </m:e>
                            <m:sub>
                              <m:r>
                                <a:rPr lang="en-US" sz="2800" i="1">
                                  <a:latin typeface="Cambria Math" panose="02040503050406030204" pitchFamily="18" charset="0"/>
                                  <a:cs typeface="Tahoma" pitchFamily="34" charset="0"/>
                                </a:rPr>
                                <m:t>𝑥</m:t>
                              </m:r>
                            </m:sub>
                            <m:sup>
                              <m:f>
                                <m:fPr>
                                  <m:ctrlPr>
                                    <a:rPr lang="en-US" sz="2800" i="1">
                                      <a:latin typeface="Cambria Math" panose="02040503050406030204" pitchFamily="18" charset="0"/>
                                      <a:cs typeface="Tahoma" pitchFamily="34" charset="0"/>
                                    </a:rPr>
                                  </m:ctrlPr>
                                </m:fPr>
                                <m:num>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1</m:t>
                                      </m:r>
                                    </m:sub>
                                  </m:sSub>
                                  <m:r>
                                    <a:rPr lang="en-US" sz="2800" i="1">
                                      <a:latin typeface="Cambria Math" panose="02040503050406030204" pitchFamily="18" charset="0"/>
                                      <a:cs typeface="Tahoma" pitchFamily="34" charset="0"/>
                                    </a:rPr>
                                    <m:t>+</m:t>
                                  </m:r>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2</m:t>
                                      </m:r>
                                    </m:sub>
                                  </m:sSub>
                                </m:num>
                                <m:den>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1</m:t>
                                      </m:r>
                                    </m:sub>
                                  </m:sSub>
                                </m:den>
                              </m:f>
                            </m:sup>
                          </m:sSubSup>
                          <m:r>
                            <a:rPr lang="en-US" sz="2800" i="1">
                              <a:latin typeface="Cambria Math" panose="02040503050406030204" pitchFamily="18" charset="0"/>
                              <a:cs typeface="Tahoma" pitchFamily="34" charset="0"/>
                            </a:rPr>
                            <m:t>+</m:t>
                          </m:r>
                          <m:f>
                            <m:fPr>
                              <m:ctrlPr>
                                <a:rPr lang="en-US" sz="2800" i="1">
                                  <a:latin typeface="Cambria Math" panose="02040503050406030204" pitchFamily="18" charset="0"/>
                                  <a:cs typeface="Tahoma" pitchFamily="34" charset="0"/>
                                </a:rPr>
                              </m:ctrlPr>
                            </m:fPr>
                            <m:num>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2</m:t>
                                  </m:r>
                                </m:sub>
                              </m:sSub>
                            </m:num>
                            <m:den>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1</m:t>
                                  </m:r>
                                </m:sub>
                              </m:sSub>
                            </m:den>
                          </m:f>
                          <m:sSubSup>
                            <m:sSubSupPr>
                              <m:ctrlPr>
                                <a:rPr lang="en-US" sz="2800" i="1">
                                  <a:latin typeface="Cambria Math" panose="02040503050406030204" pitchFamily="18" charset="0"/>
                                  <a:cs typeface="Tahoma" pitchFamily="34" charset="0"/>
                                </a:rPr>
                              </m:ctrlPr>
                            </m:sSubSupPr>
                            <m:e>
                              <m:acc>
                                <m:accPr>
                                  <m:chr m:val="̇"/>
                                  <m:ctrlPr>
                                    <a:rPr lang="en-US" sz="2800" i="1">
                                      <a:latin typeface="Cambria Math" panose="02040503050406030204" pitchFamily="18" charset="0"/>
                                      <a:cs typeface="Tahoma" pitchFamily="34" charset="0"/>
                                    </a:rPr>
                                  </m:ctrlPr>
                                </m:accPr>
                                <m:e>
                                  <m:r>
                                    <a:rPr lang="en-US" sz="2800" i="1">
                                      <a:latin typeface="Cambria Math" panose="02040503050406030204" pitchFamily="18" charset="0"/>
                                      <a:cs typeface="Tahoma" pitchFamily="34" charset="0"/>
                                    </a:rPr>
                                    <m:t>𝜀</m:t>
                                  </m:r>
                                </m:e>
                              </m:acc>
                            </m:e>
                            <m:sub>
                              <m:r>
                                <a:rPr lang="en-US" sz="2800" i="1">
                                  <a:latin typeface="Cambria Math" panose="02040503050406030204" pitchFamily="18" charset="0"/>
                                  <a:cs typeface="Tahoma" pitchFamily="34" charset="0"/>
                                </a:rPr>
                                <m:t>𝑥</m:t>
                              </m:r>
                            </m:sub>
                            <m:sup>
                              <m:f>
                                <m:fPr>
                                  <m:ctrlPr>
                                    <a:rPr lang="en-US" sz="2800" i="1">
                                      <a:latin typeface="Cambria Math" panose="02040503050406030204" pitchFamily="18" charset="0"/>
                                      <a:cs typeface="Tahoma" pitchFamily="34" charset="0"/>
                                    </a:rPr>
                                  </m:ctrlPr>
                                </m:fPr>
                                <m:num>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2</m:t>
                                      </m:r>
                                    </m:sub>
                                  </m:sSub>
                                  <m:r>
                                    <a:rPr lang="en-US" sz="2800" i="1">
                                      <a:latin typeface="Cambria Math" panose="02040503050406030204" pitchFamily="18" charset="0"/>
                                      <a:cs typeface="Tahoma" pitchFamily="34" charset="0"/>
                                    </a:rPr>
                                    <m:t>−</m:t>
                                  </m:r>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1</m:t>
                                      </m:r>
                                    </m:sub>
                                  </m:sSub>
                                </m:num>
                                <m:den>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𝑚</m:t>
                                      </m:r>
                                    </m:e>
                                    <m:sub>
                                      <m:r>
                                        <a:rPr lang="en-US" sz="2800" i="1">
                                          <a:latin typeface="Cambria Math" panose="02040503050406030204" pitchFamily="18" charset="0"/>
                                          <a:cs typeface="Tahoma" pitchFamily="34" charset="0"/>
                                        </a:rPr>
                                        <m:t>1</m:t>
                                      </m:r>
                                    </m:sub>
                                  </m:sSub>
                                </m:den>
                              </m:f>
                            </m:sup>
                          </m:sSubSup>
                        </m:e>
                      </m:d>
                      <m:sSup>
                        <m:sSupPr>
                          <m:ctrlPr>
                            <a:rPr lang="en-US" sz="2800" i="1">
                              <a:latin typeface="Cambria Math" panose="02040503050406030204" pitchFamily="18" charset="0"/>
                              <a:cs typeface="Tahoma" pitchFamily="34" charset="0"/>
                            </a:rPr>
                          </m:ctrlPr>
                        </m:sSupPr>
                        <m:e>
                          <m:r>
                            <a:rPr lang="en-US" sz="2800" i="1">
                              <a:latin typeface="Cambria Math" panose="02040503050406030204" pitchFamily="18" charset="0"/>
                              <a:cs typeface="Tahoma" pitchFamily="34" charset="0"/>
                            </a:rPr>
                            <m:t>𝑒</m:t>
                          </m:r>
                        </m:e>
                        <m:sup>
                          <m:f>
                            <m:fPr>
                              <m:ctrlPr>
                                <a:rPr lang="en-US" sz="2800" i="1">
                                  <a:latin typeface="Cambria Math" panose="02040503050406030204" pitchFamily="18" charset="0"/>
                                  <a:cs typeface="Tahoma" pitchFamily="34" charset="0"/>
                                </a:rPr>
                              </m:ctrlPr>
                            </m:fPr>
                            <m:num>
                              <m:sSub>
                                <m:sSubPr>
                                  <m:ctrlPr>
                                    <a:rPr lang="en-US" sz="2800" i="1">
                                      <a:latin typeface="Cambria Math" panose="02040503050406030204" pitchFamily="18" charset="0"/>
                                      <a:cs typeface="Tahoma" pitchFamily="34" charset="0"/>
                                    </a:rPr>
                                  </m:ctrlPr>
                                </m:sSubPr>
                                <m:e>
                                  <m:r>
                                    <a:rPr lang="en-US" sz="2800" i="1">
                                      <a:latin typeface="Cambria Math" panose="02040503050406030204" pitchFamily="18" charset="0"/>
                                      <a:cs typeface="Tahoma" pitchFamily="34" charset="0"/>
                                    </a:rPr>
                                    <m:t>𝑐</m:t>
                                  </m:r>
                                </m:e>
                                <m:sub>
                                  <m:r>
                                    <a:rPr lang="en-US" sz="2800" i="1">
                                      <a:latin typeface="Cambria Math" panose="02040503050406030204" pitchFamily="18" charset="0"/>
                                      <a:cs typeface="Tahoma" pitchFamily="34" charset="0"/>
                                    </a:rPr>
                                    <m:t>2</m:t>
                                  </m:r>
                                </m:sub>
                              </m:sSub>
                              <m:sSubSup>
                                <m:sSubSupPr>
                                  <m:ctrlPr>
                                    <a:rPr lang="en-US" sz="2800" i="1">
                                      <a:latin typeface="Cambria Math" panose="02040503050406030204" pitchFamily="18" charset="0"/>
                                      <a:cs typeface="Tahoma" pitchFamily="34" charset="0"/>
                                    </a:rPr>
                                  </m:ctrlPr>
                                </m:sSubSupPr>
                                <m:e>
                                  <m:acc>
                                    <m:accPr>
                                      <m:chr m:val="̇"/>
                                      <m:ctrlPr>
                                        <a:rPr lang="en-US" sz="2800" i="1">
                                          <a:latin typeface="Cambria Math" panose="02040503050406030204" pitchFamily="18" charset="0"/>
                                          <a:cs typeface="Tahoma" pitchFamily="34" charset="0"/>
                                        </a:rPr>
                                      </m:ctrlPr>
                                    </m:accPr>
                                    <m:e>
                                      <m:r>
                                        <a:rPr lang="en-US" sz="2800" i="1">
                                          <a:latin typeface="Cambria Math" panose="02040503050406030204" pitchFamily="18" charset="0"/>
                                          <a:cs typeface="Tahoma" pitchFamily="34" charset="0"/>
                                        </a:rPr>
                                        <m:t>𝜀</m:t>
                                      </m:r>
                                    </m:e>
                                  </m:acc>
                                </m:e>
                                <m:sub>
                                  <m:r>
                                    <a:rPr lang="en-US" sz="2800" i="1">
                                      <a:latin typeface="Cambria Math" panose="02040503050406030204" pitchFamily="18" charset="0"/>
                                      <a:cs typeface="Tahoma" pitchFamily="34" charset="0"/>
                                    </a:rPr>
                                    <m:t>𝑥</m:t>
                                  </m:r>
                                </m:sub>
                                <m:sup>
                                  <m:r>
                                    <a:rPr lang="en-US" sz="2800" i="1">
                                      <a:latin typeface="Cambria Math" panose="02040503050406030204" pitchFamily="18" charset="0"/>
                                      <a:cs typeface="Tahoma" pitchFamily="34" charset="0"/>
                                    </a:rPr>
                                    <m:t>2</m:t>
                                  </m:r>
                                </m:sup>
                              </m:sSubSup>
                            </m:num>
                            <m:den>
                              <m:r>
                                <a:rPr lang="en-US" sz="2800" i="1">
                                  <a:latin typeface="Cambria Math" panose="02040503050406030204" pitchFamily="18" charset="0"/>
                                  <a:cs typeface="Tahoma" pitchFamily="34" charset="0"/>
                                </a:rPr>
                                <m:t>2</m:t>
                              </m:r>
                            </m:den>
                          </m:f>
                        </m:sup>
                      </m:sSup>
                    </m:oMath>
                  </m:oMathPara>
                </a14:m>
                <a:endParaRPr lang="en-US" sz="2800" dirty="0"/>
              </a:p>
            </p:txBody>
          </p:sp>
        </mc:Choice>
        <mc:Fallback>
          <p:sp>
            <p:nvSpPr>
              <p:cNvPr id="4" name="Rectangle: Rounded Corners 3"/>
              <p:cNvSpPr>
                <a:spLocks noRot="1" noChangeAspect="1" noMove="1" noResize="1" noEditPoints="1" noAdjustHandles="1" noChangeArrowheads="1" noChangeShapeType="1" noTextEdit="1"/>
              </p:cNvSpPr>
              <p:nvPr/>
            </p:nvSpPr>
            <p:spPr>
              <a:xfrm>
                <a:off x="2257422" y="1933293"/>
                <a:ext cx="7572378" cy="1429032"/>
              </a:xfrm>
              <a:prstGeom prst="roundRect">
                <a:avLst/>
              </a:prstGeom>
              <a:blipFill>
                <a:blip r:embed="rId4"/>
                <a:stretch>
                  <a:fillRect/>
                </a:stretch>
              </a:blipFill>
              <a:ln/>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0DB475F-BAFD-4EEF-9F00-B5C183201CD7}" type="slidenum">
              <a:rPr lang="en-US" smtClean="0"/>
              <a:t>34</a:t>
            </a:fld>
            <a:endParaRPr lang="en-US"/>
          </a:p>
        </p:txBody>
      </p:sp>
    </p:spTree>
    <p:extLst>
      <p:ext uri="{BB962C8B-B14F-4D97-AF65-F5344CB8AC3E}">
        <p14:creationId xmlns:p14="http://schemas.microsoft.com/office/powerpoint/2010/main" val="2241395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Nonsingular Terminal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Control input:</a:t>
                </a:r>
              </a:p>
              <a:p>
                <a:endParaRPr lang="en-US" dirty="0"/>
              </a:p>
              <a:p>
                <a:endParaRPr lang="en-US" dirty="0"/>
              </a:p>
              <a:p>
                <a:endParaRPr lang="en-US" dirty="0"/>
              </a:p>
              <a:p>
                <a:r>
                  <a:rPr lang="en-US" dirty="0"/>
                  <a:t>Does not require subtraction of a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smtClean="0">
                            <a:latin typeface="Cambria Math" panose="02040503050406030204" pitchFamily="18" charset="0"/>
                          </a:rPr>
                          <m:t>𝑥</m:t>
                        </m:r>
                      </m:sub>
                    </m:sSub>
                  </m:oMath>
                </a14:m>
                <a:r>
                  <a:rPr lang="en-US" dirty="0"/>
                  <a:t> term</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27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35</a:t>
            </a:fld>
            <a:endParaRPr lang="en-US"/>
          </a:p>
        </p:txBody>
      </p:sp>
      <mc:AlternateContent xmlns:mc="http://schemas.openxmlformats.org/markup-compatibility/2006">
        <mc:Choice xmlns:a14="http://schemas.microsoft.com/office/drawing/2010/main" Requires="a14">
          <p:sp>
            <p:nvSpPr>
              <p:cNvPr id="5" name="Rectangle: Rounded Corners 4"/>
              <p:cNvSpPr/>
              <p:nvPr/>
            </p:nvSpPr>
            <p:spPr>
              <a:xfrm>
                <a:off x="2614611" y="2545416"/>
                <a:ext cx="6858000" cy="72935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i="1">
                              <a:latin typeface="Cambria Math" panose="02040503050406030204" pitchFamily="18" charset="0"/>
                            </a:rPr>
                            <m:t>𝑢</m:t>
                          </m:r>
                        </m:e>
                        <m:sub>
                          <m:r>
                            <a:rPr lang="en-US" sz="2800" i="1">
                              <a:latin typeface="Cambria Math" panose="02040503050406030204" pitchFamily="18" charset="0"/>
                            </a:rPr>
                            <m:t>𝑥</m:t>
                          </m:r>
                          <m:r>
                            <a:rPr lang="en-US" sz="2800" b="0" i="1" smtClean="0">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b="0" i="1" smtClean="0">
                              <a:latin typeface="Cambria Math" panose="02040503050406030204" pitchFamily="18" charset="0"/>
                            </a:rPr>
                            <m:t>1</m:t>
                          </m:r>
                        </m:sub>
                      </m:sSub>
                      <m:r>
                        <a:rPr lang="en-US" sz="2800" i="1">
                          <a:latin typeface="Cambria Math" panose="02040503050406030204" pitchFamily="18" charset="0"/>
                        </a:rPr>
                        <m:t> </m:t>
                      </m:r>
                      <m:r>
                        <a:rPr lang="en-US" sz="2800" i="1">
                          <a:latin typeface="Cambria Math" panose="02040503050406030204" pitchFamily="18" charset="0"/>
                        </a:rPr>
                        <m:t>𝑠𝑖𝑔𝑛</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𝜎</m:t>
                              </m:r>
                            </m:e>
                            <m:sub>
                              <m:r>
                                <a:rPr lang="en-US" sz="2800" i="1">
                                  <a:latin typeface="Cambria Math" panose="02040503050406030204" pitchFamily="18" charset="0"/>
                                </a:rPr>
                                <m:t>𝑥</m:t>
                              </m:r>
                            </m:sub>
                          </m:sSub>
                        </m:e>
                      </m:d>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𝑥</m:t>
                          </m:r>
                          <m:r>
                            <a:rPr lang="en-US" sz="2800" b="0" i="1" smtClean="0">
                              <a:latin typeface="Cambria Math" panose="02040503050406030204" pitchFamily="18" charset="0"/>
                            </a:rPr>
                            <m:t>0</m:t>
                          </m:r>
                        </m:sub>
                      </m:sSub>
                      <m:r>
                        <a:rPr lang="en-US" sz="2800" i="1">
                          <a:latin typeface="Cambria Math" panose="02040503050406030204" pitchFamily="18" charset="0"/>
                        </a:rPr>
                        <m:t>(</m:t>
                      </m:r>
                      <m:r>
                        <a:rPr lang="en-US" sz="2800" i="1">
                          <a:latin typeface="Cambria Math" panose="02040503050406030204" pitchFamily="18" charset="0"/>
                        </a:rPr>
                        <m:t>𝑋</m:t>
                      </m:r>
                      <m:r>
                        <a:rPr lang="en-US" sz="2800" i="1">
                          <a:latin typeface="Cambria Math" panose="02040503050406030204" pitchFamily="18" charset="0"/>
                        </a:rPr>
                        <m:t>)</m:t>
                      </m:r>
                    </m:oMath>
                  </m:oMathPara>
                </a14:m>
                <a:endParaRPr lang="en-US" sz="2800" dirty="0"/>
              </a:p>
            </p:txBody>
          </p:sp>
        </mc:Choice>
        <mc:Fallback>
          <p:sp>
            <p:nvSpPr>
              <p:cNvPr id="5" name="Rectangle: Rounded Corners 4"/>
              <p:cNvSpPr>
                <a:spLocks noRot="1" noChangeAspect="1" noMove="1" noResize="1" noEditPoints="1" noAdjustHandles="1" noChangeArrowheads="1" noChangeShapeType="1" noTextEdit="1"/>
              </p:cNvSpPr>
              <p:nvPr/>
            </p:nvSpPr>
            <p:spPr>
              <a:xfrm>
                <a:off x="2614611" y="2545416"/>
                <a:ext cx="6858000" cy="729358"/>
              </a:xfrm>
              <a:prstGeom prst="roundRect">
                <a:avLst/>
              </a:prstGeom>
              <a:blipFill>
                <a:blip r:embed="rId4"/>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314140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Nonsingular Terminal Sliding Surface</a:t>
            </a:r>
          </a:p>
        </p:txBody>
      </p:sp>
      <p:sp>
        <p:nvSpPr>
          <p:cNvPr id="21" name="Slide Number Placeholder 20"/>
          <p:cNvSpPr>
            <a:spLocks noGrp="1"/>
          </p:cNvSpPr>
          <p:nvPr>
            <p:ph type="sldNum" sz="quarter" idx="12"/>
          </p:nvPr>
        </p:nvSpPr>
        <p:spPr/>
        <p:txBody>
          <a:bodyPr/>
          <a:lstStyle/>
          <a:p>
            <a:fld id="{80DB475F-BAFD-4EEF-9F00-B5C183201CD7}" type="slidenum">
              <a:rPr lang="en-US" smtClean="0"/>
              <a:t>36</a:t>
            </a:fld>
            <a:endParaRPr lang="en-US" dirty="0"/>
          </a:p>
        </p:txBody>
      </p:sp>
      <p:sp>
        <p:nvSpPr>
          <p:cNvPr id="53" name="Content Placeholder 2"/>
          <p:cNvSpPr txBox="1">
            <a:spLocks/>
          </p:cNvSpPr>
          <p:nvPr/>
        </p:nvSpPr>
        <p:spPr>
          <a:xfrm>
            <a:off x="576020" y="1911247"/>
            <a:ext cx="5449660" cy="412174"/>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r>
              <a:rPr lang="en-US" dirty="0"/>
              <a:t>Potential Trajectory:</a:t>
            </a:r>
          </a:p>
          <a:p>
            <a:endParaRPr lang="en-US" dirty="0"/>
          </a:p>
        </p:txBody>
      </p:sp>
      <p:grpSp>
        <p:nvGrpSpPr>
          <p:cNvPr id="4" name="Group 3"/>
          <p:cNvGrpSpPr/>
          <p:nvPr/>
        </p:nvGrpSpPr>
        <p:grpSpPr>
          <a:xfrm>
            <a:off x="3731773" y="1991188"/>
            <a:ext cx="4725151" cy="3366963"/>
            <a:chOff x="3731773" y="1991188"/>
            <a:chExt cx="4725151" cy="3366963"/>
          </a:xfrm>
        </p:grpSpPr>
        <p:grpSp>
          <p:nvGrpSpPr>
            <p:cNvPr id="54" name="Group 53"/>
            <p:cNvGrpSpPr>
              <a:grpSpLocks noChangeAspect="1"/>
            </p:cNvGrpSpPr>
            <p:nvPr/>
          </p:nvGrpSpPr>
          <p:grpSpPr>
            <a:xfrm>
              <a:off x="3731773" y="1991188"/>
              <a:ext cx="4725151" cy="3366963"/>
              <a:chOff x="30935405" y="5948716"/>
              <a:chExt cx="4752750" cy="3386630"/>
            </a:xfrm>
          </p:grpSpPr>
          <p:grpSp>
            <p:nvGrpSpPr>
              <p:cNvPr id="55" name="Group 54"/>
              <p:cNvGrpSpPr>
                <a:grpSpLocks noChangeAspect="1"/>
              </p:cNvGrpSpPr>
              <p:nvPr/>
            </p:nvGrpSpPr>
            <p:grpSpPr>
              <a:xfrm>
                <a:off x="30935405" y="5948716"/>
                <a:ext cx="4752750" cy="3386630"/>
                <a:chOff x="30581953" y="5625741"/>
                <a:chExt cx="5146874" cy="3667465"/>
              </a:xfrm>
            </p:grpSpPr>
            <p:sp>
              <p:nvSpPr>
                <p:cNvPr id="60" name="Rectangle 59"/>
                <p:cNvSpPr/>
                <p:nvPr/>
              </p:nvSpPr>
              <p:spPr>
                <a:xfrm>
                  <a:off x="30581953" y="5635606"/>
                  <a:ext cx="5099490" cy="36576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1" name="Group 60"/>
                <p:cNvGrpSpPr/>
                <p:nvPr/>
              </p:nvGrpSpPr>
              <p:grpSpPr>
                <a:xfrm>
                  <a:off x="30639112" y="5625741"/>
                  <a:ext cx="5089715" cy="3413100"/>
                  <a:chOff x="30833362" y="5574868"/>
                  <a:chExt cx="5089715" cy="3413100"/>
                </a:xfrm>
              </p:grpSpPr>
              <p:grpSp>
                <p:nvGrpSpPr>
                  <p:cNvPr id="62" name="Group 61"/>
                  <p:cNvGrpSpPr>
                    <a:grpSpLocks noChangeAspect="1"/>
                  </p:cNvGrpSpPr>
                  <p:nvPr/>
                </p:nvGrpSpPr>
                <p:grpSpPr>
                  <a:xfrm>
                    <a:off x="30966164" y="5574868"/>
                    <a:ext cx="4572000" cy="3413100"/>
                    <a:chOff x="4497425" y="2556953"/>
                    <a:chExt cx="2348648" cy="1753317"/>
                  </a:xfrm>
                </p:grpSpPr>
                <p:grpSp>
                  <p:nvGrpSpPr>
                    <p:cNvPr id="68" name="Group 67"/>
                    <p:cNvGrpSpPr/>
                    <p:nvPr/>
                  </p:nvGrpSpPr>
                  <p:grpSpPr>
                    <a:xfrm>
                      <a:off x="4497425" y="2556953"/>
                      <a:ext cx="2348648" cy="1753317"/>
                      <a:chOff x="4673539" y="2517197"/>
                      <a:chExt cx="2348648" cy="1753317"/>
                    </a:xfrm>
                  </p:grpSpPr>
                  <p:cxnSp>
                    <p:nvCxnSpPr>
                      <p:cNvPr id="70" name="Connector: Curved 69"/>
                      <p:cNvCxnSpPr/>
                      <p:nvPr/>
                    </p:nvCxnSpPr>
                    <p:spPr>
                      <a:xfrm>
                        <a:off x="4673539" y="3054584"/>
                        <a:ext cx="2348648" cy="806962"/>
                      </a:xfrm>
                      <a:prstGeom prst="curvedConnector3">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71" name="Group 70"/>
                      <p:cNvGrpSpPr/>
                      <p:nvPr/>
                    </p:nvGrpSpPr>
                    <p:grpSpPr>
                      <a:xfrm>
                        <a:off x="4726204" y="2517197"/>
                        <a:ext cx="2217006" cy="1753317"/>
                        <a:chOff x="4687294" y="2481415"/>
                        <a:chExt cx="2217006" cy="1753317"/>
                      </a:xfrm>
                    </p:grpSpPr>
                    <p:grpSp>
                      <p:nvGrpSpPr>
                        <p:cNvPr id="72" name="Group 71"/>
                        <p:cNvGrpSpPr/>
                        <p:nvPr/>
                      </p:nvGrpSpPr>
                      <p:grpSpPr>
                        <a:xfrm>
                          <a:off x="4687294" y="2668967"/>
                          <a:ext cx="2217006" cy="1565765"/>
                          <a:chOff x="191494" y="611567"/>
                          <a:chExt cx="2217006" cy="1565765"/>
                        </a:xfrm>
                      </p:grpSpPr>
                      <p:cxnSp>
                        <p:nvCxnSpPr>
                          <p:cNvPr id="76" name="Straight Connector 75"/>
                          <p:cNvCxnSpPr/>
                          <p:nvPr/>
                        </p:nvCxnSpPr>
                        <p:spPr>
                          <a:xfrm>
                            <a:off x="1309585" y="611567"/>
                            <a:ext cx="0" cy="1565765"/>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191494" y="1353710"/>
                            <a:ext cx="2217006"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3" name="Straight Connector 72"/>
                        <p:cNvCxnSpPr/>
                        <p:nvPr/>
                      </p:nvCxnSpPr>
                      <p:spPr>
                        <a:xfrm>
                          <a:off x="4687294" y="3614418"/>
                          <a:ext cx="2217006"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4687294" y="3196424"/>
                          <a:ext cx="2217006"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Arc 74"/>
                        <p:cNvSpPr/>
                        <p:nvPr/>
                      </p:nvSpPr>
                      <p:spPr>
                        <a:xfrm>
                          <a:off x="5713149" y="2481415"/>
                          <a:ext cx="747338" cy="1490869"/>
                        </a:xfrm>
                        <a:prstGeom prst="arc">
                          <a:avLst>
                            <a:gd name="adj1" fmla="val 18383390"/>
                            <a:gd name="adj2" fmla="val 3814677"/>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69" name="Freeform: Shape 68"/>
                    <p:cNvSpPr/>
                    <p:nvPr/>
                  </p:nvSpPr>
                  <p:spPr>
                    <a:xfrm>
                      <a:off x="5616949" y="3477171"/>
                      <a:ext cx="606871" cy="365940"/>
                    </a:xfrm>
                    <a:custGeom>
                      <a:avLst/>
                      <a:gdLst>
                        <a:gd name="connsiteX0" fmla="*/ 871315 w 871315"/>
                        <a:gd name="connsiteY0" fmla="*/ 399092 h 433449"/>
                        <a:gd name="connsiteX1" fmla="*/ 827583 w 871315"/>
                        <a:gd name="connsiteY1" fmla="*/ 430897 h 433449"/>
                        <a:gd name="connsiteX2" fmla="*/ 827583 w 871315"/>
                        <a:gd name="connsiteY2" fmla="*/ 339457 h 433449"/>
                        <a:gd name="connsiteX3" fmla="*/ 771924 w 871315"/>
                        <a:gd name="connsiteY3" fmla="*/ 403068 h 433449"/>
                        <a:gd name="connsiteX4" fmla="*/ 752046 w 871315"/>
                        <a:gd name="connsiteY4" fmla="*/ 323554 h 433449"/>
                        <a:gd name="connsiteX5" fmla="*/ 712289 w 871315"/>
                        <a:gd name="connsiteY5" fmla="*/ 407043 h 433449"/>
                        <a:gd name="connsiteX6" fmla="*/ 692411 w 871315"/>
                        <a:gd name="connsiteY6" fmla="*/ 303676 h 433449"/>
                        <a:gd name="connsiteX7" fmla="*/ 648679 w 871315"/>
                        <a:gd name="connsiteY7" fmla="*/ 391141 h 433449"/>
                        <a:gd name="connsiteX8" fmla="*/ 632776 w 871315"/>
                        <a:gd name="connsiteY8" fmla="*/ 299701 h 433449"/>
                        <a:gd name="connsiteX9" fmla="*/ 589044 w 871315"/>
                        <a:gd name="connsiteY9" fmla="*/ 383189 h 433449"/>
                        <a:gd name="connsiteX10" fmla="*/ 573141 w 871315"/>
                        <a:gd name="connsiteY10" fmla="*/ 271871 h 433449"/>
                        <a:gd name="connsiteX11" fmla="*/ 513507 w 871315"/>
                        <a:gd name="connsiteY11" fmla="*/ 343433 h 433449"/>
                        <a:gd name="connsiteX12" fmla="*/ 509531 w 871315"/>
                        <a:gd name="connsiteY12" fmla="*/ 255968 h 433449"/>
                        <a:gd name="connsiteX13" fmla="*/ 453872 w 871315"/>
                        <a:gd name="connsiteY13" fmla="*/ 335481 h 433449"/>
                        <a:gd name="connsiteX14" fmla="*/ 453872 w 871315"/>
                        <a:gd name="connsiteY14" fmla="*/ 236090 h 433449"/>
                        <a:gd name="connsiteX15" fmla="*/ 398213 w 871315"/>
                        <a:gd name="connsiteY15" fmla="*/ 315603 h 433449"/>
                        <a:gd name="connsiteX16" fmla="*/ 402188 w 871315"/>
                        <a:gd name="connsiteY16" fmla="*/ 228139 h 433449"/>
                        <a:gd name="connsiteX17" fmla="*/ 350505 w 871315"/>
                        <a:gd name="connsiteY17" fmla="*/ 303676 h 433449"/>
                        <a:gd name="connsiteX18" fmla="*/ 350505 w 871315"/>
                        <a:gd name="connsiteY18" fmla="*/ 208261 h 433449"/>
                        <a:gd name="connsiteX19" fmla="*/ 298821 w 871315"/>
                        <a:gd name="connsiteY19" fmla="*/ 287774 h 433449"/>
                        <a:gd name="connsiteX20" fmla="*/ 298821 w 871315"/>
                        <a:gd name="connsiteY20" fmla="*/ 180431 h 433449"/>
                        <a:gd name="connsiteX21" fmla="*/ 243162 w 871315"/>
                        <a:gd name="connsiteY21" fmla="*/ 263920 h 433449"/>
                        <a:gd name="connsiteX22" fmla="*/ 243162 w 871315"/>
                        <a:gd name="connsiteY22" fmla="*/ 160553 h 433449"/>
                        <a:gd name="connsiteX23" fmla="*/ 183528 w 871315"/>
                        <a:gd name="connsiteY23" fmla="*/ 216212 h 433449"/>
                        <a:gd name="connsiteX24" fmla="*/ 199430 w 871315"/>
                        <a:gd name="connsiteY24" fmla="*/ 140674 h 433449"/>
                        <a:gd name="connsiteX25" fmla="*/ 127868 w 871315"/>
                        <a:gd name="connsiteY25" fmla="*/ 192358 h 433449"/>
                        <a:gd name="connsiteX26" fmla="*/ 147747 w 871315"/>
                        <a:gd name="connsiteY26" fmla="*/ 108869 h 433449"/>
                        <a:gd name="connsiteX27" fmla="*/ 84136 w 871315"/>
                        <a:gd name="connsiteY27" fmla="*/ 148626 h 433449"/>
                        <a:gd name="connsiteX28" fmla="*/ 115941 w 871315"/>
                        <a:gd name="connsiteY28" fmla="*/ 69113 h 433449"/>
                        <a:gd name="connsiteX29" fmla="*/ 40404 w 871315"/>
                        <a:gd name="connsiteY29" fmla="*/ 96942 h 433449"/>
                        <a:gd name="connsiteX30" fmla="*/ 104014 w 871315"/>
                        <a:gd name="connsiteY30" fmla="*/ 33332 h 433449"/>
                        <a:gd name="connsiteX31" fmla="*/ 12574 w 871315"/>
                        <a:gd name="connsiteY31" fmla="*/ 33332 h 433449"/>
                        <a:gd name="connsiteX32" fmla="*/ 56307 w 871315"/>
                        <a:gd name="connsiteY32" fmla="*/ 1527 h 433449"/>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43433 h 434926"/>
                        <a:gd name="connsiteX12" fmla="*/ 509531 w 871315"/>
                        <a:gd name="connsiteY12" fmla="*/ 255968 h 434926"/>
                        <a:gd name="connsiteX13" fmla="*/ 453872 w 871315"/>
                        <a:gd name="connsiteY13" fmla="*/ 335481 h 434926"/>
                        <a:gd name="connsiteX14" fmla="*/ 453872 w 871315"/>
                        <a:gd name="connsiteY14" fmla="*/ 236090 h 434926"/>
                        <a:gd name="connsiteX15" fmla="*/ 398213 w 871315"/>
                        <a:gd name="connsiteY15" fmla="*/ 315603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35481 h 434926"/>
                        <a:gd name="connsiteX14" fmla="*/ 453872 w 871315"/>
                        <a:gd name="connsiteY14" fmla="*/ 236090 h 434926"/>
                        <a:gd name="connsiteX15" fmla="*/ 398213 w 871315"/>
                        <a:gd name="connsiteY15" fmla="*/ 315603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35481 h 434926"/>
                        <a:gd name="connsiteX14" fmla="*/ 453872 w 871315"/>
                        <a:gd name="connsiteY14" fmla="*/ 236090 h 434926"/>
                        <a:gd name="connsiteX15" fmla="*/ 398213 w 871315"/>
                        <a:gd name="connsiteY15" fmla="*/ 339457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63311 h 434926"/>
                        <a:gd name="connsiteX14" fmla="*/ 453872 w 871315"/>
                        <a:gd name="connsiteY14" fmla="*/ 236090 h 434926"/>
                        <a:gd name="connsiteX15" fmla="*/ 398213 w 871315"/>
                        <a:gd name="connsiteY15" fmla="*/ 339457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1093 w 871315"/>
                        <a:gd name="connsiteY9" fmla="*/ 391141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63311 h 434926"/>
                        <a:gd name="connsiteX14" fmla="*/ 453872 w 871315"/>
                        <a:gd name="connsiteY14" fmla="*/ 236090 h 434926"/>
                        <a:gd name="connsiteX15" fmla="*/ 398213 w 871315"/>
                        <a:gd name="connsiteY15" fmla="*/ 339457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1315" h="434926">
                          <a:moveTo>
                            <a:pt x="871315" y="399092"/>
                          </a:moveTo>
                          <a:cubicBezTo>
                            <a:pt x="853093" y="419964"/>
                            <a:pt x="834872" y="440836"/>
                            <a:pt x="827583" y="430897"/>
                          </a:cubicBezTo>
                          <a:cubicBezTo>
                            <a:pt x="820294" y="420958"/>
                            <a:pt x="836859" y="338794"/>
                            <a:pt x="827583" y="339457"/>
                          </a:cubicBezTo>
                          <a:cubicBezTo>
                            <a:pt x="818307" y="340120"/>
                            <a:pt x="784514" y="437524"/>
                            <a:pt x="771924" y="434873"/>
                          </a:cubicBezTo>
                          <a:cubicBezTo>
                            <a:pt x="759334" y="432222"/>
                            <a:pt x="761985" y="328192"/>
                            <a:pt x="752046" y="323554"/>
                          </a:cubicBezTo>
                          <a:cubicBezTo>
                            <a:pt x="742107" y="318916"/>
                            <a:pt x="722228" y="410356"/>
                            <a:pt x="712289" y="407043"/>
                          </a:cubicBezTo>
                          <a:cubicBezTo>
                            <a:pt x="702350" y="403730"/>
                            <a:pt x="703013" y="306326"/>
                            <a:pt x="692411" y="303676"/>
                          </a:cubicBezTo>
                          <a:cubicBezTo>
                            <a:pt x="681809" y="301026"/>
                            <a:pt x="658618" y="391803"/>
                            <a:pt x="648679" y="391141"/>
                          </a:cubicBezTo>
                          <a:cubicBezTo>
                            <a:pt x="638740" y="390479"/>
                            <a:pt x="644040" y="299701"/>
                            <a:pt x="632776" y="299701"/>
                          </a:cubicBezTo>
                          <a:cubicBezTo>
                            <a:pt x="621512" y="299701"/>
                            <a:pt x="591032" y="395779"/>
                            <a:pt x="581093" y="391141"/>
                          </a:cubicBezTo>
                          <a:cubicBezTo>
                            <a:pt x="571154" y="386503"/>
                            <a:pt x="584405" y="275184"/>
                            <a:pt x="573141" y="271871"/>
                          </a:cubicBezTo>
                          <a:cubicBezTo>
                            <a:pt x="561877" y="268558"/>
                            <a:pt x="524109" y="373913"/>
                            <a:pt x="513507" y="371263"/>
                          </a:cubicBezTo>
                          <a:cubicBezTo>
                            <a:pt x="502905" y="368613"/>
                            <a:pt x="519470" y="257293"/>
                            <a:pt x="509531" y="255968"/>
                          </a:cubicBezTo>
                          <a:cubicBezTo>
                            <a:pt x="499592" y="254643"/>
                            <a:pt x="463149" y="366624"/>
                            <a:pt x="453872" y="363311"/>
                          </a:cubicBezTo>
                          <a:cubicBezTo>
                            <a:pt x="444595" y="359998"/>
                            <a:pt x="463149" y="240066"/>
                            <a:pt x="453872" y="236090"/>
                          </a:cubicBezTo>
                          <a:cubicBezTo>
                            <a:pt x="444596" y="232114"/>
                            <a:pt x="406827" y="340782"/>
                            <a:pt x="398213" y="339457"/>
                          </a:cubicBezTo>
                          <a:cubicBezTo>
                            <a:pt x="389599" y="338132"/>
                            <a:pt x="410139" y="234102"/>
                            <a:pt x="402188" y="228139"/>
                          </a:cubicBezTo>
                          <a:cubicBezTo>
                            <a:pt x="394237" y="222176"/>
                            <a:pt x="359119" y="306989"/>
                            <a:pt x="350505" y="303676"/>
                          </a:cubicBezTo>
                          <a:cubicBezTo>
                            <a:pt x="341891" y="300363"/>
                            <a:pt x="359119" y="210911"/>
                            <a:pt x="350505" y="208261"/>
                          </a:cubicBezTo>
                          <a:cubicBezTo>
                            <a:pt x="341891" y="205611"/>
                            <a:pt x="307435" y="292412"/>
                            <a:pt x="298821" y="287774"/>
                          </a:cubicBezTo>
                          <a:cubicBezTo>
                            <a:pt x="290207" y="283136"/>
                            <a:pt x="308097" y="184407"/>
                            <a:pt x="298821" y="180431"/>
                          </a:cubicBezTo>
                          <a:cubicBezTo>
                            <a:pt x="289544" y="176455"/>
                            <a:pt x="252439" y="267233"/>
                            <a:pt x="243162" y="263920"/>
                          </a:cubicBezTo>
                          <a:cubicBezTo>
                            <a:pt x="233885" y="260607"/>
                            <a:pt x="253101" y="168504"/>
                            <a:pt x="243162" y="160553"/>
                          </a:cubicBezTo>
                          <a:cubicBezTo>
                            <a:pt x="233223" y="152602"/>
                            <a:pt x="190817" y="219525"/>
                            <a:pt x="183528" y="216212"/>
                          </a:cubicBezTo>
                          <a:cubicBezTo>
                            <a:pt x="176239" y="212899"/>
                            <a:pt x="208707" y="144650"/>
                            <a:pt x="199430" y="140674"/>
                          </a:cubicBezTo>
                          <a:cubicBezTo>
                            <a:pt x="190153" y="136698"/>
                            <a:pt x="136482" y="197659"/>
                            <a:pt x="127868" y="192358"/>
                          </a:cubicBezTo>
                          <a:cubicBezTo>
                            <a:pt x="119254" y="187057"/>
                            <a:pt x="155036" y="116158"/>
                            <a:pt x="147747" y="108869"/>
                          </a:cubicBezTo>
                          <a:cubicBezTo>
                            <a:pt x="140458" y="101580"/>
                            <a:pt x="89437" y="155252"/>
                            <a:pt x="84136" y="148626"/>
                          </a:cubicBezTo>
                          <a:cubicBezTo>
                            <a:pt x="78835" y="142000"/>
                            <a:pt x="123230" y="77727"/>
                            <a:pt x="115941" y="69113"/>
                          </a:cubicBezTo>
                          <a:cubicBezTo>
                            <a:pt x="108652" y="60499"/>
                            <a:pt x="42392" y="102905"/>
                            <a:pt x="40404" y="96942"/>
                          </a:cubicBezTo>
                          <a:cubicBezTo>
                            <a:pt x="38416" y="90978"/>
                            <a:pt x="108652" y="43934"/>
                            <a:pt x="104014" y="33332"/>
                          </a:cubicBezTo>
                          <a:cubicBezTo>
                            <a:pt x="99376" y="22730"/>
                            <a:pt x="20525" y="38633"/>
                            <a:pt x="12574" y="33332"/>
                          </a:cubicBezTo>
                          <a:cubicBezTo>
                            <a:pt x="4623" y="28031"/>
                            <a:pt x="-27182" y="-7749"/>
                            <a:pt x="56307" y="1527"/>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63" name="TextBox 62"/>
                      <p:cNvSpPr txBox="1"/>
                      <p:nvPr/>
                    </p:nvSpPr>
                    <p:spPr>
                      <a:xfrm>
                        <a:off x="33243031" y="5710450"/>
                        <a:ext cx="654707" cy="569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Sub>
                            </m:oMath>
                          </m:oMathPara>
                        </a14:m>
                        <a:endParaRPr lang="en-US" sz="2800" dirty="0"/>
                      </a:p>
                    </p:txBody>
                  </p:sp>
                </mc:Choice>
                <mc:Fallback>
                  <p:sp>
                    <p:nvSpPr>
                      <p:cNvPr id="63" name="TextBox 62"/>
                      <p:cNvSpPr txBox="1">
                        <a:spLocks noRot="1" noChangeAspect="1" noMove="1" noResize="1" noEditPoints="1" noAdjustHandles="1" noChangeArrowheads="1" noChangeShapeType="1" noTextEdit="1"/>
                      </p:cNvSpPr>
                      <p:nvPr/>
                    </p:nvSpPr>
                    <p:spPr>
                      <a:xfrm>
                        <a:off x="33243031" y="5710450"/>
                        <a:ext cx="654707" cy="56991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4" name="TextBox 63"/>
                      <p:cNvSpPr txBox="1"/>
                      <p:nvPr/>
                    </p:nvSpPr>
                    <p:spPr>
                      <a:xfrm>
                        <a:off x="35268370" y="7044458"/>
                        <a:ext cx="654707" cy="569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64" name="TextBox 63"/>
                      <p:cNvSpPr txBox="1">
                        <a:spLocks noRot="1" noChangeAspect="1" noMove="1" noResize="1" noEditPoints="1" noAdjustHandles="1" noChangeArrowheads="1" noChangeShapeType="1" noTextEdit="1"/>
                      </p:cNvSpPr>
                      <p:nvPr/>
                    </p:nvSpPr>
                    <p:spPr>
                      <a:xfrm>
                        <a:off x="35268370" y="7044458"/>
                        <a:ext cx="654707" cy="5699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5" name="TextBox 64"/>
                      <p:cNvSpPr txBox="1"/>
                      <p:nvPr/>
                    </p:nvSpPr>
                    <p:spPr>
                      <a:xfrm>
                        <a:off x="30833362" y="6076651"/>
                        <a:ext cx="1235241" cy="502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𝜎</m:t>
                                  </m:r>
                                </m:e>
                                <m:sub>
                                  <m:r>
                                    <a:rPr lang="en-US" sz="2400" b="0" i="1" smtClean="0">
                                      <a:solidFill>
                                        <a:schemeClr val="accent1"/>
                                      </a:solidFill>
                                      <a:latin typeface="Cambria Math" panose="02040503050406030204" pitchFamily="18" charset="0"/>
                                    </a:rPr>
                                    <m:t>𝑥</m:t>
                                  </m:r>
                                </m:sub>
                              </m:sSub>
                              <m:r>
                                <a:rPr lang="en-US" sz="2400" b="0" i="1" smtClean="0">
                                  <a:solidFill>
                                    <a:schemeClr val="accent1"/>
                                  </a:solidFill>
                                  <a:latin typeface="Cambria Math" panose="02040503050406030204" pitchFamily="18" charset="0"/>
                                </a:rPr>
                                <m:t>=0</m:t>
                              </m:r>
                            </m:oMath>
                          </m:oMathPara>
                        </a14:m>
                        <a:endParaRPr lang="en-US" sz="2400" dirty="0">
                          <a:solidFill>
                            <a:schemeClr val="accent1"/>
                          </a:solidFill>
                        </a:endParaRPr>
                      </a:p>
                    </p:txBody>
                  </p:sp>
                </mc:Choice>
                <mc:Fallback>
                  <p:sp>
                    <p:nvSpPr>
                      <p:cNvPr id="65" name="TextBox 64"/>
                      <p:cNvSpPr txBox="1">
                        <a:spLocks noRot="1" noChangeAspect="1" noMove="1" noResize="1" noEditPoints="1" noAdjustHandles="1" noChangeArrowheads="1" noChangeShapeType="1" noTextEdit="1"/>
                      </p:cNvSpPr>
                      <p:nvPr/>
                    </p:nvSpPr>
                    <p:spPr>
                      <a:xfrm>
                        <a:off x="30833362" y="6076651"/>
                        <a:ext cx="1235241" cy="50286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30975399" y="6888187"/>
                        <a:ext cx="493341" cy="523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lumMod val="65000"/>
                                    </a:schemeClr>
                                  </a:solidFill>
                                  <a:latin typeface="Cambria Math" panose="02040503050406030204" pitchFamily="18" charset="0"/>
                                </a:rPr>
                                <m:t>𝑘</m:t>
                              </m:r>
                            </m:oMath>
                          </m:oMathPara>
                        </a14:m>
                        <a:endParaRPr lang="en-US" sz="2800" dirty="0">
                          <a:solidFill>
                            <a:schemeClr val="bg1">
                              <a:lumMod val="65000"/>
                            </a:schemeClr>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0975399" y="6888187"/>
                        <a:ext cx="493341" cy="523221"/>
                      </a:xfrm>
                      <a:prstGeom prst="rect">
                        <a:avLst/>
                      </a:prstGeom>
                      <a:blipFill>
                        <a:blip r:embed="rId7" cstate="print"/>
                        <a:stretch>
                          <a:fillRect/>
                        </a:stretch>
                      </a:blipFill>
                    </p:spPr>
                    <p:txBody>
                      <a:bodyPr/>
                      <a:lstStyle/>
                      <a:p>
                        <a:r>
                          <a:rPr lang="en-US">
                            <a:noFill/>
                          </a:rPr>
                          <a:t> </a:t>
                        </a:r>
                      </a:p>
                    </p:txBody>
                  </p:sp>
                </mc:Fallback>
              </mc:AlternateContent>
              <p:cxnSp>
                <p:nvCxnSpPr>
                  <p:cNvPr id="67" name="Straight Arrow Connector 66"/>
                  <p:cNvCxnSpPr/>
                  <p:nvPr/>
                </p:nvCxnSpPr>
                <p:spPr>
                  <a:xfrm>
                    <a:off x="31355764" y="6997336"/>
                    <a:ext cx="0" cy="762463"/>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cxnSp>
            <p:nvCxnSpPr>
              <p:cNvPr id="56" name="Straight Connector 55"/>
              <p:cNvCxnSpPr/>
              <p:nvPr/>
            </p:nvCxnSpPr>
            <p:spPr>
              <a:xfrm flipV="1">
                <a:off x="31205507" y="6858000"/>
                <a:ext cx="3985262"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32080200" y="6889100"/>
                <a:ext cx="0" cy="1417320"/>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1220719" y="8332652"/>
                <a:ext cx="3985262"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p:cNvSpPr txBox="1"/>
                  <p:nvPr/>
                </p:nvSpPr>
                <p:spPr>
                  <a:xfrm>
                    <a:off x="31501579" y="7137642"/>
                    <a:ext cx="7129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lumMod val="65000"/>
                                </a:schemeClr>
                              </a:solidFill>
                              <a:latin typeface="Cambria Math" panose="02040503050406030204" pitchFamily="18" charset="0"/>
                            </a:rPr>
                            <m:t>𝑔𝑘</m:t>
                          </m:r>
                        </m:oMath>
                      </m:oMathPara>
                    </a14:m>
                    <a:endParaRPr lang="en-US" sz="2800" dirty="0">
                      <a:solidFill>
                        <a:schemeClr val="bg1">
                          <a:lumMod val="65000"/>
                        </a:schemeClr>
                      </a:solidFill>
                    </a:endParaRPr>
                  </a:p>
                </p:txBody>
              </p:sp>
            </mc:Choice>
            <mc:Fallback xmlns="">
              <p:sp>
                <p:nvSpPr>
                  <p:cNvPr id="143" name="TextBox 142"/>
                  <p:cNvSpPr txBox="1">
                    <a:spLocks noRot="1" noChangeAspect="1" noMove="1" noResize="1" noEditPoints="1" noAdjustHandles="1" noChangeArrowheads="1" noChangeShapeType="1" noTextEdit="1"/>
                  </p:cNvSpPr>
                  <p:nvPr/>
                </p:nvSpPr>
                <p:spPr>
                  <a:xfrm>
                    <a:off x="31501579" y="7137642"/>
                    <a:ext cx="712952" cy="523220"/>
                  </a:xfrm>
                  <a:prstGeom prst="rect">
                    <a:avLst/>
                  </a:prstGeom>
                  <a:blipFill>
                    <a:blip r:embed="rId8" cstate="print"/>
                    <a:stretch>
                      <a:fillRect/>
                    </a:stretch>
                  </a:blipFill>
                </p:spPr>
                <p:txBody>
                  <a:bodyPr/>
                  <a:lstStyle/>
                  <a:p>
                    <a:r>
                      <a:rPr lang="en-US">
                        <a:noFill/>
                      </a:rPr>
                      <a:t> </a:t>
                    </a:r>
                  </a:p>
                </p:txBody>
              </p:sp>
            </mc:Fallback>
          </mc:AlternateContent>
        </p:grpSp>
        <p:grpSp>
          <p:nvGrpSpPr>
            <p:cNvPr id="3" name="Group 2"/>
            <p:cNvGrpSpPr/>
            <p:nvPr/>
          </p:nvGrpSpPr>
          <p:grpSpPr>
            <a:xfrm>
              <a:off x="6843796" y="2290272"/>
              <a:ext cx="739742" cy="2459568"/>
              <a:chOff x="6843796" y="2290272"/>
              <a:chExt cx="739742" cy="2459568"/>
            </a:xfrm>
          </p:grpSpPr>
          <p:sp>
            <p:nvSpPr>
              <p:cNvPr id="78" name="TextBox 30"/>
              <p:cNvSpPr txBox="1">
                <a:spLocks noChangeArrowheads="1"/>
              </p:cNvSpPr>
              <p:nvPr/>
            </p:nvSpPr>
            <p:spPr bwMode="auto">
              <a:xfrm>
                <a:off x="6845751" y="2332002"/>
                <a:ext cx="2870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800" b="1" kern="1200" dirty="0">
                    <a:solidFill>
                      <a:schemeClr val="accent3">
                        <a:lumMod val="60000"/>
                        <a:lumOff val="40000"/>
                      </a:schemeClr>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2800" dirty="0">
                  <a:solidFill>
                    <a:schemeClr val="accent3">
                      <a:lumMod val="60000"/>
                      <a:lumOff val="40000"/>
                    </a:schemeClr>
                  </a:solidFill>
                  <a:effectLst/>
                  <a:latin typeface="Times New Roman" panose="02020603050405020304" pitchFamily="18" charset="0"/>
                  <a:ea typeface="Times New Roman" panose="02020603050405020304" pitchFamily="18" charset="0"/>
                </a:endParaRPr>
              </a:p>
            </p:txBody>
          </p:sp>
          <p:sp>
            <p:nvSpPr>
              <p:cNvPr id="79" name="TextBox 31"/>
              <p:cNvSpPr txBox="1">
                <a:spLocks noChangeArrowheads="1"/>
              </p:cNvSpPr>
              <p:nvPr/>
            </p:nvSpPr>
            <p:spPr bwMode="auto">
              <a:xfrm>
                <a:off x="7080618" y="2290272"/>
                <a:ext cx="5029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14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400" dirty="0">
                  <a:effectLst/>
                  <a:latin typeface="Times New Roman" panose="02020603050405020304" pitchFamily="18" charset="0"/>
                  <a:ea typeface="Times New Roman" panose="02020603050405020304" pitchFamily="18" charset="0"/>
                </a:endParaRPr>
              </a:p>
            </p:txBody>
          </p:sp>
          <p:sp>
            <p:nvSpPr>
              <p:cNvPr id="80" name="TextBox 31"/>
              <p:cNvSpPr txBox="1">
                <a:spLocks noChangeArrowheads="1"/>
              </p:cNvSpPr>
              <p:nvPr/>
            </p:nvSpPr>
            <p:spPr bwMode="auto">
              <a:xfrm>
                <a:off x="6894800" y="4442063"/>
                <a:ext cx="5029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14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US" sz="1400" dirty="0">
                  <a:effectLst/>
                  <a:latin typeface="Times New Roman" panose="02020603050405020304" pitchFamily="18" charset="0"/>
                  <a:ea typeface="Times New Roman" panose="02020603050405020304" pitchFamily="18" charset="0"/>
                </a:endParaRPr>
              </a:p>
            </p:txBody>
          </p:sp>
          <p:sp>
            <p:nvSpPr>
              <p:cNvPr id="81" name="TextBox 30"/>
              <p:cNvSpPr txBox="1">
                <a:spLocks noChangeArrowheads="1"/>
              </p:cNvSpPr>
              <p:nvPr/>
            </p:nvSpPr>
            <p:spPr bwMode="auto">
              <a:xfrm>
                <a:off x="6843796" y="4097853"/>
                <a:ext cx="2870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800" b="1" kern="1200" dirty="0">
                    <a:solidFill>
                      <a:schemeClr val="accent3">
                        <a:lumMod val="60000"/>
                        <a:lumOff val="40000"/>
                      </a:schemeClr>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2800" dirty="0">
                  <a:solidFill>
                    <a:schemeClr val="accent3">
                      <a:lumMod val="60000"/>
                      <a:lumOff val="40000"/>
                    </a:schemeClr>
                  </a:solidFill>
                  <a:effectLst/>
                  <a:latin typeface="Times New Roman" panose="02020603050405020304" pitchFamily="18" charset="0"/>
                  <a:ea typeface="Times New Roman" panose="02020603050405020304" pitchFamily="18" charset="0"/>
                </a:endParaRPr>
              </a:p>
            </p:txBody>
          </p:sp>
        </p:grpSp>
      </p:grpSp>
    </p:spTree>
    <p:extLst>
      <p:ext uri="{BB962C8B-B14F-4D97-AF65-F5344CB8AC3E}">
        <p14:creationId xmlns:p14="http://schemas.microsoft.com/office/powerpoint/2010/main" val="41944906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 name="Content Placeholder 2"/>
              <p:cNvSpPr>
                <a:spLocks noGrp="1"/>
              </p:cNvSpPr>
              <p:nvPr>
                <p:ph idx="1"/>
              </p:nvPr>
            </p:nvSpPr>
            <p:spPr>
              <a:xfrm>
                <a:off x="5980721" y="2011680"/>
                <a:ext cx="5449660" cy="3766185"/>
              </a:xfrm>
            </p:spPr>
            <p:txBody>
              <a:bodyPr>
                <a:normAutofit/>
              </a:bodyPr>
              <a:lstStyle/>
              <a:p>
                <a:r>
                  <a:rPr lang="en-US" dirty="0"/>
                  <a:t>(1) </a:t>
                </a:r>
              </a:p>
              <a:p>
                <a14:m>
                  <m:oMath xmlns:m="http://schemas.openxmlformats.org/officeDocument/2006/math">
                    <m:sSub>
                      <m:sSubPr>
                        <m:ctrlPr>
                          <a:rPr lang="en-US" b="0" i="1" smtClean="0">
                            <a:latin typeface="Cambria Math" panose="02040503050406030204" pitchFamily="18" charset="0"/>
                          </a:rPr>
                        </m:ctrlPr>
                      </m:sSubPr>
                      <m:e>
                        <m:r>
                          <a:rPr lang="en-US" i="1">
                            <a:latin typeface="Cambria Math" panose="02040503050406030204" pitchFamily="18" charset="0"/>
                          </a:rPr>
                          <m:t>𝜎</m:t>
                        </m:r>
                      </m:e>
                      <m:sub>
                        <m:r>
                          <a:rPr lang="en-US" b="0" i="1" smtClean="0">
                            <a:latin typeface="Cambria Math" panose="02040503050406030204" pitchFamily="18" charset="0"/>
                          </a:rPr>
                          <m:t>𝑥</m:t>
                        </m:r>
                      </m:sub>
                    </m:sSub>
                    <m:r>
                      <a:rPr lang="en-US" i="1">
                        <a:latin typeface="Cambria Math" panose="02040503050406030204" pitchFamily="18" charset="0"/>
                      </a:rPr>
                      <m:t>&gt;0</m:t>
                    </m:r>
                  </m:oMath>
                </a14:m>
                <a:r>
                  <a:rPr lang="en-US" dirty="0"/>
                  <a:t>, so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𝑥</m:t>
                        </m:r>
                        <m:r>
                          <a:rPr lang="en-US" b="0" i="1" smtClean="0">
                            <a:latin typeface="Cambria Math" panose="02040503050406030204" pitchFamily="18" charset="0"/>
                          </a:rPr>
                          <m:t>0</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𝑋</m:t>
                        </m:r>
                      </m:e>
                    </m:d>
                  </m:oMath>
                </a14:m>
                <a:endParaRPr lang="en-US" b="0" dirty="0"/>
              </a:p>
              <a:p>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𝑏</m:t>
                        </m:r>
                      </m:e>
                      <m:sub>
                        <m:r>
                          <a:rPr lang="en-US" b="0" i="1" dirty="0" smtClean="0">
                            <a:latin typeface="Cambria Math" panose="02040503050406030204" pitchFamily="18" charset="0"/>
                          </a:rPr>
                          <m:t>𝑥</m:t>
                        </m:r>
                      </m:sub>
                    </m:sSub>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𝑘</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𝐹</m:t>
                        </m:r>
                      </m:e>
                      <m:sub>
                        <m:r>
                          <a:rPr lang="en-US" b="0" i="1" dirty="0" smtClean="0">
                            <a:latin typeface="Cambria Math" panose="02040503050406030204" pitchFamily="18" charset="0"/>
                          </a:rPr>
                          <m:t>𝑥</m:t>
                        </m:r>
                      </m:sub>
                    </m:sSub>
                    <m:r>
                      <a:rPr lang="en-US" b="0" i="1" dirty="0" smtClean="0">
                        <a:latin typeface="Cambria Math" panose="02040503050406030204" pitchFamily="18" charset="0"/>
                      </a:rPr>
                      <m:t>&lt;0</m:t>
                    </m:r>
                  </m:oMath>
                </a14:m>
                <a:endParaRPr lang="en-US" b="0" dirty="0"/>
              </a:p>
              <a:p>
                <a:r>
                  <a:rPr lang="en-US" dirty="0"/>
                  <a:t>until surface is reached</a:t>
                </a:r>
              </a:p>
            </p:txBody>
          </p:sp>
        </mc:Choice>
        <mc:Fallback>
          <p:sp>
            <p:nvSpPr>
              <p:cNvPr id="23" name="Content Placeholder 2"/>
              <p:cNvSpPr>
                <a:spLocks noGrp="1" noRot="1" noChangeAspect="1" noMove="1" noResize="1" noEditPoints="1" noAdjustHandles="1" noChangeArrowheads="1" noChangeShapeType="1" noTextEdit="1"/>
              </p:cNvSpPr>
              <p:nvPr>
                <p:ph idx="1"/>
              </p:nvPr>
            </p:nvSpPr>
            <p:spPr>
              <a:xfrm>
                <a:off x="5980721" y="2011680"/>
                <a:ext cx="5449660" cy="3766185"/>
              </a:xfrm>
              <a:blipFill>
                <a:blip r:embed="rId2"/>
                <a:stretch>
                  <a:fillRect t="-2751"/>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Nonsingular Terminal Sliding Surface</a:t>
            </a:r>
          </a:p>
        </p:txBody>
      </p:sp>
      <p:sp>
        <p:nvSpPr>
          <p:cNvPr id="21" name="Slide Number Placeholder 20"/>
          <p:cNvSpPr>
            <a:spLocks noGrp="1"/>
          </p:cNvSpPr>
          <p:nvPr>
            <p:ph type="sldNum" sz="quarter" idx="12"/>
          </p:nvPr>
        </p:nvSpPr>
        <p:spPr/>
        <p:txBody>
          <a:bodyPr/>
          <a:lstStyle/>
          <a:p>
            <a:fld id="{80DB475F-BAFD-4EEF-9F00-B5C183201CD7}" type="slidenum">
              <a:rPr lang="en-US" smtClean="0"/>
              <a:t>37</a:t>
            </a:fld>
            <a:endParaRPr lang="en-US" dirty="0"/>
          </a:p>
        </p:txBody>
      </p:sp>
      <p:grpSp>
        <p:nvGrpSpPr>
          <p:cNvPr id="53" name="Group 52"/>
          <p:cNvGrpSpPr/>
          <p:nvPr/>
        </p:nvGrpSpPr>
        <p:grpSpPr>
          <a:xfrm>
            <a:off x="575195" y="2121271"/>
            <a:ext cx="4725151" cy="3366963"/>
            <a:chOff x="3731773" y="1991188"/>
            <a:chExt cx="4725151" cy="3366963"/>
          </a:xfrm>
        </p:grpSpPr>
        <p:grpSp>
          <p:nvGrpSpPr>
            <p:cNvPr id="54" name="Group 53"/>
            <p:cNvGrpSpPr>
              <a:grpSpLocks noChangeAspect="1"/>
            </p:cNvGrpSpPr>
            <p:nvPr/>
          </p:nvGrpSpPr>
          <p:grpSpPr>
            <a:xfrm>
              <a:off x="3731773" y="1991188"/>
              <a:ext cx="4725151" cy="3366963"/>
              <a:chOff x="30935405" y="5948716"/>
              <a:chExt cx="4752750" cy="3386630"/>
            </a:xfrm>
          </p:grpSpPr>
          <p:grpSp>
            <p:nvGrpSpPr>
              <p:cNvPr id="60" name="Group 59"/>
              <p:cNvGrpSpPr>
                <a:grpSpLocks noChangeAspect="1"/>
              </p:cNvGrpSpPr>
              <p:nvPr/>
            </p:nvGrpSpPr>
            <p:grpSpPr>
              <a:xfrm>
                <a:off x="30935405" y="5948716"/>
                <a:ext cx="4752750" cy="3386630"/>
                <a:chOff x="30581953" y="5625741"/>
                <a:chExt cx="5146874" cy="3667465"/>
              </a:xfrm>
            </p:grpSpPr>
            <p:sp>
              <p:nvSpPr>
                <p:cNvPr id="65" name="Rectangle 64"/>
                <p:cNvSpPr/>
                <p:nvPr/>
              </p:nvSpPr>
              <p:spPr>
                <a:xfrm>
                  <a:off x="30581953" y="5635606"/>
                  <a:ext cx="5099490" cy="36576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30639112" y="5625741"/>
                  <a:ext cx="5089715" cy="3413100"/>
                  <a:chOff x="30833362" y="5574868"/>
                  <a:chExt cx="5089715" cy="3413100"/>
                </a:xfrm>
              </p:grpSpPr>
              <p:grpSp>
                <p:nvGrpSpPr>
                  <p:cNvPr id="67" name="Group 66"/>
                  <p:cNvGrpSpPr>
                    <a:grpSpLocks noChangeAspect="1"/>
                  </p:cNvGrpSpPr>
                  <p:nvPr/>
                </p:nvGrpSpPr>
                <p:grpSpPr>
                  <a:xfrm>
                    <a:off x="30966164" y="5574868"/>
                    <a:ext cx="4572000" cy="3413100"/>
                    <a:chOff x="4497425" y="2556953"/>
                    <a:chExt cx="2348648" cy="1753317"/>
                  </a:xfrm>
                </p:grpSpPr>
                <p:grpSp>
                  <p:nvGrpSpPr>
                    <p:cNvPr id="73" name="Group 72"/>
                    <p:cNvGrpSpPr/>
                    <p:nvPr/>
                  </p:nvGrpSpPr>
                  <p:grpSpPr>
                    <a:xfrm>
                      <a:off x="4497425" y="2556953"/>
                      <a:ext cx="2348648" cy="1753317"/>
                      <a:chOff x="4673539" y="2517197"/>
                      <a:chExt cx="2348648" cy="1753317"/>
                    </a:xfrm>
                  </p:grpSpPr>
                  <p:cxnSp>
                    <p:nvCxnSpPr>
                      <p:cNvPr id="75" name="Connector: Curved 74"/>
                      <p:cNvCxnSpPr/>
                      <p:nvPr/>
                    </p:nvCxnSpPr>
                    <p:spPr>
                      <a:xfrm>
                        <a:off x="4673539" y="3054584"/>
                        <a:ext cx="2348648" cy="806962"/>
                      </a:xfrm>
                      <a:prstGeom prst="curvedConnector3">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4726204" y="2517197"/>
                        <a:ext cx="2217006" cy="1753317"/>
                        <a:chOff x="4687294" y="2481415"/>
                        <a:chExt cx="2217006" cy="1753317"/>
                      </a:xfrm>
                    </p:grpSpPr>
                    <p:grpSp>
                      <p:nvGrpSpPr>
                        <p:cNvPr id="77" name="Group 76"/>
                        <p:cNvGrpSpPr/>
                        <p:nvPr/>
                      </p:nvGrpSpPr>
                      <p:grpSpPr>
                        <a:xfrm>
                          <a:off x="4687294" y="2668967"/>
                          <a:ext cx="2217006" cy="1565765"/>
                          <a:chOff x="191494" y="611567"/>
                          <a:chExt cx="2217006" cy="1565765"/>
                        </a:xfrm>
                      </p:grpSpPr>
                      <p:cxnSp>
                        <p:nvCxnSpPr>
                          <p:cNvPr id="81" name="Straight Connector 80"/>
                          <p:cNvCxnSpPr/>
                          <p:nvPr/>
                        </p:nvCxnSpPr>
                        <p:spPr>
                          <a:xfrm>
                            <a:off x="1309585" y="611567"/>
                            <a:ext cx="0" cy="1565765"/>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91494" y="1353710"/>
                            <a:ext cx="2217006"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8" name="Straight Connector 77"/>
                        <p:cNvCxnSpPr/>
                        <p:nvPr/>
                      </p:nvCxnSpPr>
                      <p:spPr>
                        <a:xfrm>
                          <a:off x="4687294" y="3614418"/>
                          <a:ext cx="2217006"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4687294" y="3196424"/>
                          <a:ext cx="2217006"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Arc 79"/>
                        <p:cNvSpPr/>
                        <p:nvPr/>
                      </p:nvSpPr>
                      <p:spPr>
                        <a:xfrm>
                          <a:off x="5713149" y="2481415"/>
                          <a:ext cx="747338" cy="1490869"/>
                        </a:xfrm>
                        <a:prstGeom prst="arc">
                          <a:avLst>
                            <a:gd name="adj1" fmla="val 18383390"/>
                            <a:gd name="adj2" fmla="val 3814677"/>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74" name="Freeform: Shape 73"/>
                    <p:cNvSpPr/>
                    <p:nvPr/>
                  </p:nvSpPr>
                  <p:spPr>
                    <a:xfrm>
                      <a:off x="5616949" y="3477171"/>
                      <a:ext cx="606871" cy="365940"/>
                    </a:xfrm>
                    <a:custGeom>
                      <a:avLst/>
                      <a:gdLst>
                        <a:gd name="connsiteX0" fmla="*/ 871315 w 871315"/>
                        <a:gd name="connsiteY0" fmla="*/ 399092 h 433449"/>
                        <a:gd name="connsiteX1" fmla="*/ 827583 w 871315"/>
                        <a:gd name="connsiteY1" fmla="*/ 430897 h 433449"/>
                        <a:gd name="connsiteX2" fmla="*/ 827583 w 871315"/>
                        <a:gd name="connsiteY2" fmla="*/ 339457 h 433449"/>
                        <a:gd name="connsiteX3" fmla="*/ 771924 w 871315"/>
                        <a:gd name="connsiteY3" fmla="*/ 403068 h 433449"/>
                        <a:gd name="connsiteX4" fmla="*/ 752046 w 871315"/>
                        <a:gd name="connsiteY4" fmla="*/ 323554 h 433449"/>
                        <a:gd name="connsiteX5" fmla="*/ 712289 w 871315"/>
                        <a:gd name="connsiteY5" fmla="*/ 407043 h 433449"/>
                        <a:gd name="connsiteX6" fmla="*/ 692411 w 871315"/>
                        <a:gd name="connsiteY6" fmla="*/ 303676 h 433449"/>
                        <a:gd name="connsiteX7" fmla="*/ 648679 w 871315"/>
                        <a:gd name="connsiteY7" fmla="*/ 391141 h 433449"/>
                        <a:gd name="connsiteX8" fmla="*/ 632776 w 871315"/>
                        <a:gd name="connsiteY8" fmla="*/ 299701 h 433449"/>
                        <a:gd name="connsiteX9" fmla="*/ 589044 w 871315"/>
                        <a:gd name="connsiteY9" fmla="*/ 383189 h 433449"/>
                        <a:gd name="connsiteX10" fmla="*/ 573141 w 871315"/>
                        <a:gd name="connsiteY10" fmla="*/ 271871 h 433449"/>
                        <a:gd name="connsiteX11" fmla="*/ 513507 w 871315"/>
                        <a:gd name="connsiteY11" fmla="*/ 343433 h 433449"/>
                        <a:gd name="connsiteX12" fmla="*/ 509531 w 871315"/>
                        <a:gd name="connsiteY12" fmla="*/ 255968 h 433449"/>
                        <a:gd name="connsiteX13" fmla="*/ 453872 w 871315"/>
                        <a:gd name="connsiteY13" fmla="*/ 335481 h 433449"/>
                        <a:gd name="connsiteX14" fmla="*/ 453872 w 871315"/>
                        <a:gd name="connsiteY14" fmla="*/ 236090 h 433449"/>
                        <a:gd name="connsiteX15" fmla="*/ 398213 w 871315"/>
                        <a:gd name="connsiteY15" fmla="*/ 315603 h 433449"/>
                        <a:gd name="connsiteX16" fmla="*/ 402188 w 871315"/>
                        <a:gd name="connsiteY16" fmla="*/ 228139 h 433449"/>
                        <a:gd name="connsiteX17" fmla="*/ 350505 w 871315"/>
                        <a:gd name="connsiteY17" fmla="*/ 303676 h 433449"/>
                        <a:gd name="connsiteX18" fmla="*/ 350505 w 871315"/>
                        <a:gd name="connsiteY18" fmla="*/ 208261 h 433449"/>
                        <a:gd name="connsiteX19" fmla="*/ 298821 w 871315"/>
                        <a:gd name="connsiteY19" fmla="*/ 287774 h 433449"/>
                        <a:gd name="connsiteX20" fmla="*/ 298821 w 871315"/>
                        <a:gd name="connsiteY20" fmla="*/ 180431 h 433449"/>
                        <a:gd name="connsiteX21" fmla="*/ 243162 w 871315"/>
                        <a:gd name="connsiteY21" fmla="*/ 263920 h 433449"/>
                        <a:gd name="connsiteX22" fmla="*/ 243162 w 871315"/>
                        <a:gd name="connsiteY22" fmla="*/ 160553 h 433449"/>
                        <a:gd name="connsiteX23" fmla="*/ 183528 w 871315"/>
                        <a:gd name="connsiteY23" fmla="*/ 216212 h 433449"/>
                        <a:gd name="connsiteX24" fmla="*/ 199430 w 871315"/>
                        <a:gd name="connsiteY24" fmla="*/ 140674 h 433449"/>
                        <a:gd name="connsiteX25" fmla="*/ 127868 w 871315"/>
                        <a:gd name="connsiteY25" fmla="*/ 192358 h 433449"/>
                        <a:gd name="connsiteX26" fmla="*/ 147747 w 871315"/>
                        <a:gd name="connsiteY26" fmla="*/ 108869 h 433449"/>
                        <a:gd name="connsiteX27" fmla="*/ 84136 w 871315"/>
                        <a:gd name="connsiteY27" fmla="*/ 148626 h 433449"/>
                        <a:gd name="connsiteX28" fmla="*/ 115941 w 871315"/>
                        <a:gd name="connsiteY28" fmla="*/ 69113 h 433449"/>
                        <a:gd name="connsiteX29" fmla="*/ 40404 w 871315"/>
                        <a:gd name="connsiteY29" fmla="*/ 96942 h 433449"/>
                        <a:gd name="connsiteX30" fmla="*/ 104014 w 871315"/>
                        <a:gd name="connsiteY30" fmla="*/ 33332 h 433449"/>
                        <a:gd name="connsiteX31" fmla="*/ 12574 w 871315"/>
                        <a:gd name="connsiteY31" fmla="*/ 33332 h 433449"/>
                        <a:gd name="connsiteX32" fmla="*/ 56307 w 871315"/>
                        <a:gd name="connsiteY32" fmla="*/ 1527 h 433449"/>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43433 h 434926"/>
                        <a:gd name="connsiteX12" fmla="*/ 509531 w 871315"/>
                        <a:gd name="connsiteY12" fmla="*/ 255968 h 434926"/>
                        <a:gd name="connsiteX13" fmla="*/ 453872 w 871315"/>
                        <a:gd name="connsiteY13" fmla="*/ 335481 h 434926"/>
                        <a:gd name="connsiteX14" fmla="*/ 453872 w 871315"/>
                        <a:gd name="connsiteY14" fmla="*/ 236090 h 434926"/>
                        <a:gd name="connsiteX15" fmla="*/ 398213 w 871315"/>
                        <a:gd name="connsiteY15" fmla="*/ 315603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35481 h 434926"/>
                        <a:gd name="connsiteX14" fmla="*/ 453872 w 871315"/>
                        <a:gd name="connsiteY14" fmla="*/ 236090 h 434926"/>
                        <a:gd name="connsiteX15" fmla="*/ 398213 w 871315"/>
                        <a:gd name="connsiteY15" fmla="*/ 315603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35481 h 434926"/>
                        <a:gd name="connsiteX14" fmla="*/ 453872 w 871315"/>
                        <a:gd name="connsiteY14" fmla="*/ 236090 h 434926"/>
                        <a:gd name="connsiteX15" fmla="*/ 398213 w 871315"/>
                        <a:gd name="connsiteY15" fmla="*/ 339457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63311 h 434926"/>
                        <a:gd name="connsiteX14" fmla="*/ 453872 w 871315"/>
                        <a:gd name="connsiteY14" fmla="*/ 236090 h 434926"/>
                        <a:gd name="connsiteX15" fmla="*/ 398213 w 871315"/>
                        <a:gd name="connsiteY15" fmla="*/ 339457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1093 w 871315"/>
                        <a:gd name="connsiteY9" fmla="*/ 391141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63311 h 434926"/>
                        <a:gd name="connsiteX14" fmla="*/ 453872 w 871315"/>
                        <a:gd name="connsiteY14" fmla="*/ 236090 h 434926"/>
                        <a:gd name="connsiteX15" fmla="*/ 398213 w 871315"/>
                        <a:gd name="connsiteY15" fmla="*/ 339457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1315" h="434926">
                          <a:moveTo>
                            <a:pt x="871315" y="399092"/>
                          </a:moveTo>
                          <a:cubicBezTo>
                            <a:pt x="853093" y="419964"/>
                            <a:pt x="834872" y="440836"/>
                            <a:pt x="827583" y="430897"/>
                          </a:cubicBezTo>
                          <a:cubicBezTo>
                            <a:pt x="820294" y="420958"/>
                            <a:pt x="836859" y="338794"/>
                            <a:pt x="827583" y="339457"/>
                          </a:cubicBezTo>
                          <a:cubicBezTo>
                            <a:pt x="818307" y="340120"/>
                            <a:pt x="784514" y="437524"/>
                            <a:pt x="771924" y="434873"/>
                          </a:cubicBezTo>
                          <a:cubicBezTo>
                            <a:pt x="759334" y="432222"/>
                            <a:pt x="761985" y="328192"/>
                            <a:pt x="752046" y="323554"/>
                          </a:cubicBezTo>
                          <a:cubicBezTo>
                            <a:pt x="742107" y="318916"/>
                            <a:pt x="722228" y="410356"/>
                            <a:pt x="712289" y="407043"/>
                          </a:cubicBezTo>
                          <a:cubicBezTo>
                            <a:pt x="702350" y="403730"/>
                            <a:pt x="703013" y="306326"/>
                            <a:pt x="692411" y="303676"/>
                          </a:cubicBezTo>
                          <a:cubicBezTo>
                            <a:pt x="681809" y="301026"/>
                            <a:pt x="658618" y="391803"/>
                            <a:pt x="648679" y="391141"/>
                          </a:cubicBezTo>
                          <a:cubicBezTo>
                            <a:pt x="638740" y="390479"/>
                            <a:pt x="644040" y="299701"/>
                            <a:pt x="632776" y="299701"/>
                          </a:cubicBezTo>
                          <a:cubicBezTo>
                            <a:pt x="621512" y="299701"/>
                            <a:pt x="591032" y="395779"/>
                            <a:pt x="581093" y="391141"/>
                          </a:cubicBezTo>
                          <a:cubicBezTo>
                            <a:pt x="571154" y="386503"/>
                            <a:pt x="584405" y="275184"/>
                            <a:pt x="573141" y="271871"/>
                          </a:cubicBezTo>
                          <a:cubicBezTo>
                            <a:pt x="561877" y="268558"/>
                            <a:pt x="524109" y="373913"/>
                            <a:pt x="513507" y="371263"/>
                          </a:cubicBezTo>
                          <a:cubicBezTo>
                            <a:pt x="502905" y="368613"/>
                            <a:pt x="519470" y="257293"/>
                            <a:pt x="509531" y="255968"/>
                          </a:cubicBezTo>
                          <a:cubicBezTo>
                            <a:pt x="499592" y="254643"/>
                            <a:pt x="463149" y="366624"/>
                            <a:pt x="453872" y="363311"/>
                          </a:cubicBezTo>
                          <a:cubicBezTo>
                            <a:pt x="444595" y="359998"/>
                            <a:pt x="463149" y="240066"/>
                            <a:pt x="453872" y="236090"/>
                          </a:cubicBezTo>
                          <a:cubicBezTo>
                            <a:pt x="444596" y="232114"/>
                            <a:pt x="406827" y="340782"/>
                            <a:pt x="398213" y="339457"/>
                          </a:cubicBezTo>
                          <a:cubicBezTo>
                            <a:pt x="389599" y="338132"/>
                            <a:pt x="410139" y="234102"/>
                            <a:pt x="402188" y="228139"/>
                          </a:cubicBezTo>
                          <a:cubicBezTo>
                            <a:pt x="394237" y="222176"/>
                            <a:pt x="359119" y="306989"/>
                            <a:pt x="350505" y="303676"/>
                          </a:cubicBezTo>
                          <a:cubicBezTo>
                            <a:pt x="341891" y="300363"/>
                            <a:pt x="359119" y="210911"/>
                            <a:pt x="350505" y="208261"/>
                          </a:cubicBezTo>
                          <a:cubicBezTo>
                            <a:pt x="341891" y="205611"/>
                            <a:pt x="307435" y="292412"/>
                            <a:pt x="298821" y="287774"/>
                          </a:cubicBezTo>
                          <a:cubicBezTo>
                            <a:pt x="290207" y="283136"/>
                            <a:pt x="308097" y="184407"/>
                            <a:pt x="298821" y="180431"/>
                          </a:cubicBezTo>
                          <a:cubicBezTo>
                            <a:pt x="289544" y="176455"/>
                            <a:pt x="252439" y="267233"/>
                            <a:pt x="243162" y="263920"/>
                          </a:cubicBezTo>
                          <a:cubicBezTo>
                            <a:pt x="233885" y="260607"/>
                            <a:pt x="253101" y="168504"/>
                            <a:pt x="243162" y="160553"/>
                          </a:cubicBezTo>
                          <a:cubicBezTo>
                            <a:pt x="233223" y="152602"/>
                            <a:pt x="190817" y="219525"/>
                            <a:pt x="183528" y="216212"/>
                          </a:cubicBezTo>
                          <a:cubicBezTo>
                            <a:pt x="176239" y="212899"/>
                            <a:pt x="208707" y="144650"/>
                            <a:pt x="199430" y="140674"/>
                          </a:cubicBezTo>
                          <a:cubicBezTo>
                            <a:pt x="190153" y="136698"/>
                            <a:pt x="136482" y="197659"/>
                            <a:pt x="127868" y="192358"/>
                          </a:cubicBezTo>
                          <a:cubicBezTo>
                            <a:pt x="119254" y="187057"/>
                            <a:pt x="155036" y="116158"/>
                            <a:pt x="147747" y="108869"/>
                          </a:cubicBezTo>
                          <a:cubicBezTo>
                            <a:pt x="140458" y="101580"/>
                            <a:pt x="89437" y="155252"/>
                            <a:pt x="84136" y="148626"/>
                          </a:cubicBezTo>
                          <a:cubicBezTo>
                            <a:pt x="78835" y="142000"/>
                            <a:pt x="123230" y="77727"/>
                            <a:pt x="115941" y="69113"/>
                          </a:cubicBezTo>
                          <a:cubicBezTo>
                            <a:pt x="108652" y="60499"/>
                            <a:pt x="42392" y="102905"/>
                            <a:pt x="40404" y="96942"/>
                          </a:cubicBezTo>
                          <a:cubicBezTo>
                            <a:pt x="38416" y="90978"/>
                            <a:pt x="108652" y="43934"/>
                            <a:pt x="104014" y="33332"/>
                          </a:cubicBezTo>
                          <a:cubicBezTo>
                            <a:pt x="99376" y="22730"/>
                            <a:pt x="20525" y="38633"/>
                            <a:pt x="12574" y="33332"/>
                          </a:cubicBezTo>
                          <a:cubicBezTo>
                            <a:pt x="4623" y="28031"/>
                            <a:pt x="-27182" y="-7749"/>
                            <a:pt x="56307" y="1527"/>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68" name="TextBox 67"/>
                      <p:cNvSpPr txBox="1"/>
                      <p:nvPr/>
                    </p:nvSpPr>
                    <p:spPr>
                      <a:xfrm>
                        <a:off x="33243031" y="5710450"/>
                        <a:ext cx="654707" cy="569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Sub>
                            </m:oMath>
                          </m:oMathPara>
                        </a14:m>
                        <a:endParaRPr lang="en-US" sz="2800" dirty="0"/>
                      </a:p>
                    </p:txBody>
                  </p:sp>
                </mc:Choice>
                <mc:Fallback>
                  <p:sp>
                    <p:nvSpPr>
                      <p:cNvPr id="68" name="TextBox 67"/>
                      <p:cNvSpPr txBox="1">
                        <a:spLocks noRot="1" noChangeAspect="1" noMove="1" noResize="1" noEditPoints="1" noAdjustHandles="1" noChangeArrowheads="1" noChangeShapeType="1" noTextEdit="1"/>
                      </p:cNvSpPr>
                      <p:nvPr/>
                    </p:nvSpPr>
                    <p:spPr>
                      <a:xfrm>
                        <a:off x="33243031" y="5710450"/>
                        <a:ext cx="654707" cy="56991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p:cNvSpPr txBox="1"/>
                      <p:nvPr/>
                    </p:nvSpPr>
                    <p:spPr>
                      <a:xfrm>
                        <a:off x="35268370" y="7044458"/>
                        <a:ext cx="654707" cy="569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69" name="TextBox 68"/>
                      <p:cNvSpPr txBox="1">
                        <a:spLocks noRot="1" noChangeAspect="1" noMove="1" noResize="1" noEditPoints="1" noAdjustHandles="1" noChangeArrowheads="1" noChangeShapeType="1" noTextEdit="1"/>
                      </p:cNvSpPr>
                      <p:nvPr/>
                    </p:nvSpPr>
                    <p:spPr>
                      <a:xfrm>
                        <a:off x="35268370" y="7044458"/>
                        <a:ext cx="654707" cy="5699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30833362" y="6076651"/>
                        <a:ext cx="1235241" cy="502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𝜎</m:t>
                                  </m:r>
                                </m:e>
                                <m:sub>
                                  <m:r>
                                    <a:rPr lang="en-US" sz="2400" b="0" i="1" smtClean="0">
                                      <a:solidFill>
                                        <a:schemeClr val="accent1"/>
                                      </a:solidFill>
                                      <a:latin typeface="Cambria Math" panose="02040503050406030204" pitchFamily="18" charset="0"/>
                                    </a:rPr>
                                    <m:t>𝑥</m:t>
                                  </m:r>
                                </m:sub>
                              </m:sSub>
                              <m:r>
                                <a:rPr lang="en-US" sz="2400" b="0" i="1" smtClean="0">
                                  <a:solidFill>
                                    <a:schemeClr val="accent1"/>
                                  </a:solidFill>
                                  <a:latin typeface="Cambria Math" panose="02040503050406030204" pitchFamily="18" charset="0"/>
                                </a:rPr>
                                <m:t>=0</m:t>
                              </m:r>
                            </m:oMath>
                          </m:oMathPara>
                        </a14:m>
                        <a:endParaRPr lang="en-US" sz="2400" dirty="0">
                          <a:solidFill>
                            <a:schemeClr val="accent1"/>
                          </a:solidFill>
                        </a:endParaRPr>
                      </a:p>
                    </p:txBody>
                  </p:sp>
                </mc:Choice>
                <mc:Fallback>
                  <p:sp>
                    <p:nvSpPr>
                      <p:cNvPr id="70" name="TextBox 69"/>
                      <p:cNvSpPr txBox="1">
                        <a:spLocks noRot="1" noChangeAspect="1" noMove="1" noResize="1" noEditPoints="1" noAdjustHandles="1" noChangeArrowheads="1" noChangeShapeType="1" noTextEdit="1"/>
                      </p:cNvSpPr>
                      <p:nvPr/>
                    </p:nvSpPr>
                    <p:spPr>
                      <a:xfrm>
                        <a:off x="30833362" y="6076651"/>
                        <a:ext cx="1235241" cy="5028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0975399" y="6888187"/>
                        <a:ext cx="493341" cy="523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lumMod val="65000"/>
                                    </a:schemeClr>
                                  </a:solidFill>
                                  <a:latin typeface="Cambria Math" panose="02040503050406030204" pitchFamily="18" charset="0"/>
                                </a:rPr>
                                <m:t>𝑘</m:t>
                              </m:r>
                            </m:oMath>
                          </m:oMathPara>
                        </a14:m>
                        <a:endParaRPr lang="en-US" sz="2800" dirty="0">
                          <a:solidFill>
                            <a:schemeClr val="bg1">
                              <a:lumMod val="65000"/>
                            </a:schemeClr>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0975399" y="6888187"/>
                        <a:ext cx="493341" cy="523221"/>
                      </a:xfrm>
                      <a:prstGeom prst="rect">
                        <a:avLst/>
                      </a:prstGeom>
                      <a:blipFill>
                        <a:blip r:embed="rId7" cstate="print"/>
                        <a:stretch>
                          <a:fillRect/>
                        </a:stretch>
                      </a:blipFill>
                    </p:spPr>
                    <p:txBody>
                      <a:bodyPr/>
                      <a:lstStyle/>
                      <a:p>
                        <a:r>
                          <a:rPr lang="en-US">
                            <a:noFill/>
                          </a:rPr>
                          <a:t> </a:t>
                        </a:r>
                      </a:p>
                    </p:txBody>
                  </p:sp>
                </mc:Fallback>
              </mc:AlternateContent>
              <p:cxnSp>
                <p:nvCxnSpPr>
                  <p:cNvPr id="72" name="Straight Arrow Connector 71"/>
                  <p:cNvCxnSpPr/>
                  <p:nvPr/>
                </p:nvCxnSpPr>
                <p:spPr>
                  <a:xfrm>
                    <a:off x="31355764" y="6997336"/>
                    <a:ext cx="0" cy="762463"/>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cxnSp>
            <p:nvCxnSpPr>
              <p:cNvPr id="61" name="Straight Connector 60"/>
              <p:cNvCxnSpPr/>
              <p:nvPr/>
            </p:nvCxnSpPr>
            <p:spPr>
              <a:xfrm flipV="1">
                <a:off x="31205507" y="6858000"/>
                <a:ext cx="3985262"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2080200" y="6889100"/>
                <a:ext cx="0" cy="1417320"/>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1220719" y="8332652"/>
                <a:ext cx="3985262"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31501579" y="7137642"/>
                    <a:ext cx="7129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lumMod val="65000"/>
                                </a:schemeClr>
                              </a:solidFill>
                              <a:latin typeface="Cambria Math" panose="02040503050406030204" pitchFamily="18" charset="0"/>
                            </a:rPr>
                            <m:t>𝑔𝑘</m:t>
                          </m:r>
                        </m:oMath>
                      </m:oMathPara>
                    </a14:m>
                    <a:endParaRPr lang="en-US" sz="2800" dirty="0">
                      <a:solidFill>
                        <a:schemeClr val="bg1">
                          <a:lumMod val="65000"/>
                        </a:schemeClr>
                      </a:solidFill>
                    </a:endParaRPr>
                  </a:p>
                </p:txBody>
              </p:sp>
            </mc:Choice>
            <mc:Fallback xmlns="">
              <p:sp>
                <p:nvSpPr>
                  <p:cNvPr id="143" name="TextBox 142"/>
                  <p:cNvSpPr txBox="1">
                    <a:spLocks noRot="1" noChangeAspect="1" noMove="1" noResize="1" noEditPoints="1" noAdjustHandles="1" noChangeArrowheads="1" noChangeShapeType="1" noTextEdit="1"/>
                  </p:cNvSpPr>
                  <p:nvPr/>
                </p:nvSpPr>
                <p:spPr>
                  <a:xfrm>
                    <a:off x="31501579" y="7137642"/>
                    <a:ext cx="712952" cy="523220"/>
                  </a:xfrm>
                  <a:prstGeom prst="rect">
                    <a:avLst/>
                  </a:prstGeom>
                  <a:blipFill>
                    <a:blip r:embed="rId8" cstate="print"/>
                    <a:stretch>
                      <a:fillRect/>
                    </a:stretch>
                  </a:blipFill>
                </p:spPr>
                <p:txBody>
                  <a:bodyPr/>
                  <a:lstStyle/>
                  <a:p>
                    <a:r>
                      <a:rPr lang="en-US">
                        <a:noFill/>
                      </a:rPr>
                      <a:t> </a:t>
                    </a:r>
                  </a:p>
                </p:txBody>
              </p:sp>
            </mc:Fallback>
          </mc:AlternateContent>
        </p:grpSp>
        <p:grpSp>
          <p:nvGrpSpPr>
            <p:cNvPr id="55" name="Group 54"/>
            <p:cNvGrpSpPr/>
            <p:nvPr/>
          </p:nvGrpSpPr>
          <p:grpSpPr>
            <a:xfrm>
              <a:off x="6843796" y="2290272"/>
              <a:ext cx="1045550" cy="2459568"/>
              <a:chOff x="6843796" y="2290272"/>
              <a:chExt cx="1045550" cy="2459568"/>
            </a:xfrm>
          </p:grpSpPr>
          <p:sp>
            <p:nvSpPr>
              <p:cNvPr id="56" name="TextBox 30"/>
              <p:cNvSpPr txBox="1">
                <a:spLocks noChangeArrowheads="1"/>
              </p:cNvSpPr>
              <p:nvPr/>
            </p:nvSpPr>
            <p:spPr bwMode="auto">
              <a:xfrm>
                <a:off x="6845751" y="2332002"/>
                <a:ext cx="28702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4400" b="1" kern="1200" dirty="0">
                    <a:solidFill>
                      <a:schemeClr val="accent3">
                        <a:lumMod val="60000"/>
                        <a:lumOff val="40000"/>
                      </a:schemeClr>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4400" dirty="0">
                  <a:solidFill>
                    <a:schemeClr val="accent3">
                      <a:lumMod val="60000"/>
                      <a:lumOff val="40000"/>
                    </a:schemeClr>
                  </a:solidFill>
                  <a:effectLst/>
                  <a:latin typeface="Times New Roman" panose="02020603050405020304" pitchFamily="18" charset="0"/>
                  <a:ea typeface="Times New Roman" panose="02020603050405020304" pitchFamily="18" charset="0"/>
                </a:endParaRPr>
              </a:p>
            </p:txBody>
          </p:sp>
          <p:sp>
            <p:nvSpPr>
              <p:cNvPr id="57" name="TextBox 31"/>
              <p:cNvSpPr txBox="1">
                <a:spLocks noChangeArrowheads="1"/>
              </p:cNvSpPr>
              <p:nvPr/>
            </p:nvSpPr>
            <p:spPr bwMode="auto">
              <a:xfrm>
                <a:off x="7156818" y="2290272"/>
                <a:ext cx="73252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400" b="1" kern="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(1)</a:t>
                </a:r>
                <a:endParaRPr lang="en-US" sz="24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sp>
            <p:nvSpPr>
              <p:cNvPr id="58" name="TextBox 31"/>
              <p:cNvSpPr txBox="1">
                <a:spLocks noChangeArrowheads="1"/>
              </p:cNvSpPr>
              <p:nvPr/>
            </p:nvSpPr>
            <p:spPr bwMode="auto">
              <a:xfrm>
                <a:off x="6894800" y="4442063"/>
                <a:ext cx="5029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14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US" sz="1400" dirty="0">
                  <a:effectLst/>
                  <a:latin typeface="Times New Roman" panose="02020603050405020304" pitchFamily="18" charset="0"/>
                  <a:ea typeface="Times New Roman" panose="02020603050405020304" pitchFamily="18" charset="0"/>
                </a:endParaRPr>
              </a:p>
            </p:txBody>
          </p:sp>
          <p:sp>
            <p:nvSpPr>
              <p:cNvPr id="59" name="TextBox 30"/>
              <p:cNvSpPr txBox="1">
                <a:spLocks noChangeArrowheads="1"/>
              </p:cNvSpPr>
              <p:nvPr/>
            </p:nvSpPr>
            <p:spPr bwMode="auto">
              <a:xfrm>
                <a:off x="6843796" y="4097853"/>
                <a:ext cx="2870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800" b="1" kern="1200" dirty="0">
                    <a:solidFill>
                      <a:schemeClr val="accent3">
                        <a:lumMod val="60000"/>
                        <a:lumOff val="40000"/>
                      </a:schemeClr>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2800" dirty="0">
                  <a:solidFill>
                    <a:schemeClr val="accent3">
                      <a:lumMod val="60000"/>
                      <a:lumOff val="40000"/>
                    </a:schemeClr>
                  </a:solidFill>
                  <a:effectLst/>
                  <a:latin typeface="Times New Roman" panose="02020603050405020304" pitchFamily="18" charset="0"/>
                  <a:ea typeface="Times New Roman" panose="02020603050405020304" pitchFamily="18" charset="0"/>
                </a:endParaRPr>
              </a:p>
            </p:txBody>
          </p:sp>
        </p:grpSp>
      </p:grpSp>
    </p:spTree>
    <p:extLst>
      <p:ext uri="{BB962C8B-B14F-4D97-AF65-F5344CB8AC3E}">
        <p14:creationId xmlns:p14="http://schemas.microsoft.com/office/powerpoint/2010/main" val="3814130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3" name="Content Placeholder 2"/>
              <p:cNvSpPr>
                <a:spLocks noGrp="1"/>
              </p:cNvSpPr>
              <p:nvPr>
                <p:ph idx="1"/>
              </p:nvPr>
            </p:nvSpPr>
            <p:spPr>
              <a:xfrm>
                <a:off x="5980720" y="2011680"/>
                <a:ext cx="5540837" cy="3766185"/>
              </a:xfrm>
            </p:spPr>
            <p:txBody>
              <a:bodyPr>
                <a:normAutofit/>
              </a:bodyPr>
              <a:lstStyle/>
              <a:p>
                <a:r>
                  <a:rPr lang="en-US" dirty="0"/>
                  <a:t>(2) </a:t>
                </a:r>
              </a:p>
              <a:p>
                <a:r>
                  <a:rPr lang="en-US" dirty="0"/>
                  <a:t>negative disturbance forces system away from surface</a:t>
                </a:r>
              </a:p>
              <a:p>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𝜎</m:t>
                            </m:r>
                          </m:e>
                        </m:acc>
                      </m:e>
                      <m:sub>
                        <m:r>
                          <a:rPr lang="en-US" i="1">
                            <a:latin typeface="Cambria Math" panose="02040503050406030204" pitchFamily="18" charset="0"/>
                          </a:rPr>
                          <m:t>𝑥</m:t>
                        </m:r>
                      </m:sub>
                    </m:sSub>
                    <m:r>
                      <a:rPr lang="en-US" i="1">
                        <a:latin typeface="Cambria Math" panose="02040503050406030204" pitchFamily="18" charset="0"/>
                      </a:rPr>
                      <m:t>=</m:t>
                    </m:r>
                    <m:r>
                      <a:rPr lang="en-US" i="1">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a:latin typeface="Cambria Math" panose="02040503050406030204" pitchFamily="18" charset="0"/>
                              </a:rPr>
                              <m:t>𝑥</m:t>
                            </m:r>
                          </m:sub>
                        </m:sSub>
                      </m:e>
                    </m:d>
                    <m:r>
                      <a:rPr lang="en-US" i="1">
                        <a:latin typeface="Cambria Math" panose="02040503050406030204" pitchFamily="18" charset="0"/>
                      </a:rPr>
                      <m:t>(</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𝑥</m:t>
                        </m:r>
                      </m:sub>
                    </m:sSub>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b="0" i="1" smtClean="0">
                        <a:latin typeface="Cambria Math" panose="02040503050406030204" pitchFamily="18" charset="0"/>
                      </a:rPr>
                      <m:t>𝑠𝑖𝑔𝑛</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m:t>
                            </m:r>
                          </m:sub>
                        </m:sSub>
                      </m:e>
                    </m:d>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𝜀</m:t>
                            </m:r>
                          </m:e>
                          <m:sub>
                            <m:r>
                              <a:rPr lang="en-US" i="1">
                                <a:latin typeface="Cambria Math" panose="02040503050406030204" pitchFamily="18" charset="0"/>
                              </a:rPr>
                              <m:t>𝑥</m:t>
                            </m:r>
                          </m:sub>
                        </m:sSub>
                      </m:e>
                    </m:acc>
                  </m:oMath>
                </a14:m>
                <a:endParaRPr lang="en-US" dirty="0"/>
              </a:p>
              <a:p>
                <a14:m>
                  <m:oMath xmlns:m="http://schemas.openxmlformats.org/officeDocument/2006/math">
                    <m:r>
                      <a:rPr lang="en-US" i="1"/>
                      <m:t>𝑔</m:t>
                    </m:r>
                    <m:d>
                      <m:dPr>
                        <m:ctrlPr>
                          <a:rPr lang="en-US" i="1"/>
                        </m:ctrlPr>
                      </m:dPr>
                      <m:e>
                        <m:sSub>
                          <m:sSubPr>
                            <m:ctrlPr>
                              <a:rPr lang="en-US" i="1"/>
                            </m:ctrlPr>
                          </m:sSubPr>
                          <m:e>
                            <m:acc>
                              <m:accPr>
                                <m:chr m:val="̇"/>
                                <m:ctrlPr>
                                  <a:rPr lang="en-US" i="1"/>
                                </m:ctrlPr>
                              </m:accPr>
                              <m:e>
                                <m:r>
                                  <a:rPr lang="en-US" i="1"/>
                                  <m:t>𝜀</m:t>
                                </m:r>
                              </m:e>
                            </m:acc>
                          </m:e>
                          <m:sub>
                            <m:r>
                              <a:rPr lang="en-US" i="1"/>
                              <m:t>𝑥</m:t>
                            </m:r>
                          </m:sub>
                        </m:sSub>
                      </m:e>
                    </m:d>
                  </m:oMath>
                </a14:m>
                <a:r>
                  <a:rPr lang="en-US" dirty="0"/>
                  <a:t> can be designed such that </a:t>
                </a:r>
                <a14:m>
                  <m:oMath xmlns:m="http://schemas.openxmlformats.org/officeDocument/2006/math">
                    <m:r>
                      <a:rPr lang="en-US" i="1"/>
                      <m:t>𝑔</m:t>
                    </m:r>
                    <m:d>
                      <m:dPr>
                        <m:ctrlPr>
                          <a:rPr lang="en-US" i="1"/>
                        </m:ctrlPr>
                      </m:dPr>
                      <m:e>
                        <m:sSub>
                          <m:sSubPr>
                            <m:ctrlPr>
                              <a:rPr lang="en-US" i="1"/>
                            </m:ctrlPr>
                          </m:sSubPr>
                          <m:e>
                            <m:acc>
                              <m:accPr>
                                <m:chr m:val="̇"/>
                                <m:ctrlPr>
                                  <a:rPr lang="en-US" i="1"/>
                                </m:ctrlPr>
                              </m:accPr>
                              <m:e>
                                <m:r>
                                  <a:rPr lang="en-US" i="1"/>
                                  <m:t>𝜀</m:t>
                                </m:r>
                              </m:e>
                            </m:acc>
                          </m:e>
                          <m:sub>
                            <m:r>
                              <a:rPr lang="en-US" i="1"/>
                              <m:t>𝑥</m:t>
                            </m:r>
                          </m:sub>
                        </m:sSub>
                      </m:e>
                    </m:d>
                    <m:sSub>
                      <m:sSubPr>
                        <m:ctrlPr>
                          <a:rPr lang="en-US" i="1"/>
                        </m:ctrlPr>
                      </m:sSubPr>
                      <m:e>
                        <m:r>
                          <a:rPr lang="en-US" i="1"/>
                          <m:t>𝑘</m:t>
                        </m:r>
                      </m:e>
                      <m:sub>
                        <m:r>
                          <a:rPr lang="en-US" i="1"/>
                          <m:t>1</m:t>
                        </m:r>
                      </m:sub>
                    </m:sSub>
                  </m:oMath>
                </a14:m>
                <a:r>
                  <a:rPr lang="en-US" dirty="0"/>
                  <a:t> immediately dominates</a:t>
                </a:r>
              </a:p>
              <a:p>
                <a:r>
                  <a:rPr lang="en-US" dirty="0"/>
                  <a:t>system will slide on the surface, ensuring that </a:t>
                </a:r>
                <a14:m>
                  <m:oMath xmlns:m="http://schemas.openxmlformats.org/officeDocument/2006/math">
                    <m:sSub>
                      <m:sSubPr>
                        <m:ctrlPr>
                          <a:rPr lang="en-US" i="1"/>
                        </m:ctrlPr>
                      </m:sSubPr>
                      <m:e>
                        <m:r>
                          <a:rPr lang="en-US" i="1"/>
                          <m:t>𝜀</m:t>
                        </m:r>
                      </m:e>
                      <m:sub>
                        <m:r>
                          <a:rPr lang="en-US" i="1"/>
                          <m:t>𝑥</m:t>
                        </m:r>
                      </m:sub>
                    </m:sSub>
                    <m:r>
                      <a:rPr lang="en-US" i="1"/>
                      <m:t>→0</m:t>
                    </m:r>
                  </m:oMath>
                </a14:m>
                <a:endParaRPr lang="en-US" dirty="0"/>
              </a:p>
            </p:txBody>
          </p:sp>
        </mc:Choice>
        <mc:Fallback>
          <p:sp>
            <p:nvSpPr>
              <p:cNvPr id="23" name="Content Placeholder 2"/>
              <p:cNvSpPr>
                <a:spLocks noGrp="1" noRot="1" noChangeAspect="1" noMove="1" noResize="1" noEditPoints="1" noAdjustHandles="1" noChangeArrowheads="1" noChangeShapeType="1" noTextEdit="1"/>
              </p:cNvSpPr>
              <p:nvPr>
                <p:ph idx="1"/>
              </p:nvPr>
            </p:nvSpPr>
            <p:spPr>
              <a:xfrm>
                <a:off x="5980720" y="2011680"/>
                <a:ext cx="5540837" cy="3766185"/>
              </a:xfrm>
              <a:blipFill>
                <a:blip r:embed="rId3"/>
                <a:stretch>
                  <a:fillRect l="-1650" t="-2751"/>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Nonsingular Terminal Sliding Surface</a:t>
            </a:r>
          </a:p>
        </p:txBody>
      </p:sp>
      <p:sp>
        <p:nvSpPr>
          <p:cNvPr id="21" name="Slide Number Placeholder 20"/>
          <p:cNvSpPr>
            <a:spLocks noGrp="1"/>
          </p:cNvSpPr>
          <p:nvPr>
            <p:ph type="sldNum" sz="quarter" idx="12"/>
          </p:nvPr>
        </p:nvSpPr>
        <p:spPr/>
        <p:txBody>
          <a:bodyPr/>
          <a:lstStyle/>
          <a:p>
            <a:fld id="{80DB475F-BAFD-4EEF-9F00-B5C183201CD7}" type="slidenum">
              <a:rPr lang="en-US" smtClean="0"/>
              <a:t>38</a:t>
            </a:fld>
            <a:endParaRPr lang="en-US" dirty="0"/>
          </a:p>
        </p:txBody>
      </p:sp>
      <p:grpSp>
        <p:nvGrpSpPr>
          <p:cNvPr id="53" name="Group 52"/>
          <p:cNvGrpSpPr/>
          <p:nvPr/>
        </p:nvGrpSpPr>
        <p:grpSpPr>
          <a:xfrm>
            <a:off x="575195" y="2121271"/>
            <a:ext cx="4725151" cy="3366963"/>
            <a:chOff x="3731773" y="1991188"/>
            <a:chExt cx="4725151" cy="3366963"/>
          </a:xfrm>
        </p:grpSpPr>
        <p:grpSp>
          <p:nvGrpSpPr>
            <p:cNvPr id="54" name="Group 53"/>
            <p:cNvGrpSpPr>
              <a:grpSpLocks noChangeAspect="1"/>
            </p:cNvGrpSpPr>
            <p:nvPr/>
          </p:nvGrpSpPr>
          <p:grpSpPr>
            <a:xfrm>
              <a:off x="3731773" y="1991188"/>
              <a:ext cx="4725151" cy="3366963"/>
              <a:chOff x="30935405" y="5948716"/>
              <a:chExt cx="4752750" cy="3386630"/>
            </a:xfrm>
          </p:grpSpPr>
          <p:grpSp>
            <p:nvGrpSpPr>
              <p:cNvPr id="60" name="Group 59"/>
              <p:cNvGrpSpPr>
                <a:grpSpLocks noChangeAspect="1"/>
              </p:cNvGrpSpPr>
              <p:nvPr/>
            </p:nvGrpSpPr>
            <p:grpSpPr>
              <a:xfrm>
                <a:off x="30935405" y="5948716"/>
                <a:ext cx="4752750" cy="3386630"/>
                <a:chOff x="30581953" y="5625741"/>
                <a:chExt cx="5146874" cy="3667465"/>
              </a:xfrm>
            </p:grpSpPr>
            <p:sp>
              <p:nvSpPr>
                <p:cNvPr id="65" name="Rectangle 64"/>
                <p:cNvSpPr/>
                <p:nvPr/>
              </p:nvSpPr>
              <p:spPr>
                <a:xfrm>
                  <a:off x="30581953" y="5635606"/>
                  <a:ext cx="5099490" cy="3657600"/>
                </a:xfrm>
                <a:prstGeom prst="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p:cNvGrpSpPr/>
                <p:nvPr/>
              </p:nvGrpSpPr>
              <p:grpSpPr>
                <a:xfrm>
                  <a:off x="30639112" y="5625741"/>
                  <a:ext cx="5089715" cy="3413100"/>
                  <a:chOff x="30833362" y="5574868"/>
                  <a:chExt cx="5089715" cy="3413100"/>
                </a:xfrm>
              </p:grpSpPr>
              <p:grpSp>
                <p:nvGrpSpPr>
                  <p:cNvPr id="67" name="Group 66"/>
                  <p:cNvGrpSpPr>
                    <a:grpSpLocks noChangeAspect="1"/>
                  </p:cNvGrpSpPr>
                  <p:nvPr/>
                </p:nvGrpSpPr>
                <p:grpSpPr>
                  <a:xfrm>
                    <a:off x="30966164" y="5574868"/>
                    <a:ext cx="4572000" cy="3413100"/>
                    <a:chOff x="4497425" y="2556953"/>
                    <a:chExt cx="2348648" cy="1753317"/>
                  </a:xfrm>
                </p:grpSpPr>
                <p:grpSp>
                  <p:nvGrpSpPr>
                    <p:cNvPr id="73" name="Group 72"/>
                    <p:cNvGrpSpPr/>
                    <p:nvPr/>
                  </p:nvGrpSpPr>
                  <p:grpSpPr>
                    <a:xfrm>
                      <a:off x="4497425" y="2556953"/>
                      <a:ext cx="2348648" cy="1753317"/>
                      <a:chOff x="4673539" y="2517197"/>
                      <a:chExt cx="2348648" cy="1753317"/>
                    </a:xfrm>
                  </p:grpSpPr>
                  <p:cxnSp>
                    <p:nvCxnSpPr>
                      <p:cNvPr id="75" name="Connector: Curved 74"/>
                      <p:cNvCxnSpPr/>
                      <p:nvPr/>
                    </p:nvCxnSpPr>
                    <p:spPr>
                      <a:xfrm>
                        <a:off x="4673539" y="3054584"/>
                        <a:ext cx="2348648" cy="806962"/>
                      </a:xfrm>
                      <a:prstGeom prst="curvedConnector3">
                        <a:avLst/>
                      </a:prstGeom>
                      <a:ln w="28575">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nvGrpSpPr>
                      <p:cNvPr id="76" name="Group 75"/>
                      <p:cNvGrpSpPr/>
                      <p:nvPr/>
                    </p:nvGrpSpPr>
                    <p:grpSpPr>
                      <a:xfrm>
                        <a:off x="4726204" y="2517197"/>
                        <a:ext cx="2217006" cy="1753317"/>
                        <a:chOff x="4687294" y="2481415"/>
                        <a:chExt cx="2217006" cy="1753317"/>
                      </a:xfrm>
                    </p:grpSpPr>
                    <p:grpSp>
                      <p:nvGrpSpPr>
                        <p:cNvPr id="77" name="Group 76"/>
                        <p:cNvGrpSpPr/>
                        <p:nvPr/>
                      </p:nvGrpSpPr>
                      <p:grpSpPr>
                        <a:xfrm>
                          <a:off x="4687294" y="2668967"/>
                          <a:ext cx="2217006" cy="1565765"/>
                          <a:chOff x="191494" y="611567"/>
                          <a:chExt cx="2217006" cy="1565765"/>
                        </a:xfrm>
                      </p:grpSpPr>
                      <p:cxnSp>
                        <p:nvCxnSpPr>
                          <p:cNvPr id="81" name="Straight Connector 80"/>
                          <p:cNvCxnSpPr/>
                          <p:nvPr/>
                        </p:nvCxnSpPr>
                        <p:spPr>
                          <a:xfrm>
                            <a:off x="1309585" y="611567"/>
                            <a:ext cx="0" cy="1565765"/>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91494" y="1353710"/>
                            <a:ext cx="2217006" cy="0"/>
                          </a:xfrm>
                          <a:prstGeom prst="line">
                            <a:avLst/>
                          </a:prstGeom>
                          <a:ln w="28575">
                            <a:solidFill>
                              <a:schemeClr val="bg1">
                                <a:lumMod val="50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78" name="Straight Connector 77"/>
                        <p:cNvCxnSpPr/>
                        <p:nvPr/>
                      </p:nvCxnSpPr>
                      <p:spPr>
                        <a:xfrm>
                          <a:off x="4687294" y="3614418"/>
                          <a:ext cx="2217006"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V="1">
                          <a:off x="4687294" y="3196424"/>
                          <a:ext cx="2217006"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Arc 79"/>
                        <p:cNvSpPr/>
                        <p:nvPr/>
                      </p:nvSpPr>
                      <p:spPr>
                        <a:xfrm>
                          <a:off x="5713149" y="2481415"/>
                          <a:ext cx="747338" cy="1490869"/>
                        </a:xfrm>
                        <a:prstGeom prst="arc">
                          <a:avLst>
                            <a:gd name="adj1" fmla="val 18383390"/>
                            <a:gd name="adj2" fmla="val 3814677"/>
                          </a:avLst>
                        </a:prstGeom>
                        <a:ln w="38100">
                          <a:solidFill>
                            <a:srgbClr val="002060"/>
                          </a:solidFill>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74" name="Freeform: Shape 73"/>
                    <p:cNvSpPr/>
                    <p:nvPr/>
                  </p:nvSpPr>
                  <p:spPr>
                    <a:xfrm>
                      <a:off x="5616949" y="3477171"/>
                      <a:ext cx="606871" cy="365940"/>
                    </a:xfrm>
                    <a:custGeom>
                      <a:avLst/>
                      <a:gdLst>
                        <a:gd name="connsiteX0" fmla="*/ 871315 w 871315"/>
                        <a:gd name="connsiteY0" fmla="*/ 399092 h 433449"/>
                        <a:gd name="connsiteX1" fmla="*/ 827583 w 871315"/>
                        <a:gd name="connsiteY1" fmla="*/ 430897 h 433449"/>
                        <a:gd name="connsiteX2" fmla="*/ 827583 w 871315"/>
                        <a:gd name="connsiteY2" fmla="*/ 339457 h 433449"/>
                        <a:gd name="connsiteX3" fmla="*/ 771924 w 871315"/>
                        <a:gd name="connsiteY3" fmla="*/ 403068 h 433449"/>
                        <a:gd name="connsiteX4" fmla="*/ 752046 w 871315"/>
                        <a:gd name="connsiteY4" fmla="*/ 323554 h 433449"/>
                        <a:gd name="connsiteX5" fmla="*/ 712289 w 871315"/>
                        <a:gd name="connsiteY5" fmla="*/ 407043 h 433449"/>
                        <a:gd name="connsiteX6" fmla="*/ 692411 w 871315"/>
                        <a:gd name="connsiteY6" fmla="*/ 303676 h 433449"/>
                        <a:gd name="connsiteX7" fmla="*/ 648679 w 871315"/>
                        <a:gd name="connsiteY7" fmla="*/ 391141 h 433449"/>
                        <a:gd name="connsiteX8" fmla="*/ 632776 w 871315"/>
                        <a:gd name="connsiteY8" fmla="*/ 299701 h 433449"/>
                        <a:gd name="connsiteX9" fmla="*/ 589044 w 871315"/>
                        <a:gd name="connsiteY9" fmla="*/ 383189 h 433449"/>
                        <a:gd name="connsiteX10" fmla="*/ 573141 w 871315"/>
                        <a:gd name="connsiteY10" fmla="*/ 271871 h 433449"/>
                        <a:gd name="connsiteX11" fmla="*/ 513507 w 871315"/>
                        <a:gd name="connsiteY11" fmla="*/ 343433 h 433449"/>
                        <a:gd name="connsiteX12" fmla="*/ 509531 w 871315"/>
                        <a:gd name="connsiteY12" fmla="*/ 255968 h 433449"/>
                        <a:gd name="connsiteX13" fmla="*/ 453872 w 871315"/>
                        <a:gd name="connsiteY13" fmla="*/ 335481 h 433449"/>
                        <a:gd name="connsiteX14" fmla="*/ 453872 w 871315"/>
                        <a:gd name="connsiteY14" fmla="*/ 236090 h 433449"/>
                        <a:gd name="connsiteX15" fmla="*/ 398213 w 871315"/>
                        <a:gd name="connsiteY15" fmla="*/ 315603 h 433449"/>
                        <a:gd name="connsiteX16" fmla="*/ 402188 w 871315"/>
                        <a:gd name="connsiteY16" fmla="*/ 228139 h 433449"/>
                        <a:gd name="connsiteX17" fmla="*/ 350505 w 871315"/>
                        <a:gd name="connsiteY17" fmla="*/ 303676 h 433449"/>
                        <a:gd name="connsiteX18" fmla="*/ 350505 w 871315"/>
                        <a:gd name="connsiteY18" fmla="*/ 208261 h 433449"/>
                        <a:gd name="connsiteX19" fmla="*/ 298821 w 871315"/>
                        <a:gd name="connsiteY19" fmla="*/ 287774 h 433449"/>
                        <a:gd name="connsiteX20" fmla="*/ 298821 w 871315"/>
                        <a:gd name="connsiteY20" fmla="*/ 180431 h 433449"/>
                        <a:gd name="connsiteX21" fmla="*/ 243162 w 871315"/>
                        <a:gd name="connsiteY21" fmla="*/ 263920 h 433449"/>
                        <a:gd name="connsiteX22" fmla="*/ 243162 w 871315"/>
                        <a:gd name="connsiteY22" fmla="*/ 160553 h 433449"/>
                        <a:gd name="connsiteX23" fmla="*/ 183528 w 871315"/>
                        <a:gd name="connsiteY23" fmla="*/ 216212 h 433449"/>
                        <a:gd name="connsiteX24" fmla="*/ 199430 w 871315"/>
                        <a:gd name="connsiteY24" fmla="*/ 140674 h 433449"/>
                        <a:gd name="connsiteX25" fmla="*/ 127868 w 871315"/>
                        <a:gd name="connsiteY25" fmla="*/ 192358 h 433449"/>
                        <a:gd name="connsiteX26" fmla="*/ 147747 w 871315"/>
                        <a:gd name="connsiteY26" fmla="*/ 108869 h 433449"/>
                        <a:gd name="connsiteX27" fmla="*/ 84136 w 871315"/>
                        <a:gd name="connsiteY27" fmla="*/ 148626 h 433449"/>
                        <a:gd name="connsiteX28" fmla="*/ 115941 w 871315"/>
                        <a:gd name="connsiteY28" fmla="*/ 69113 h 433449"/>
                        <a:gd name="connsiteX29" fmla="*/ 40404 w 871315"/>
                        <a:gd name="connsiteY29" fmla="*/ 96942 h 433449"/>
                        <a:gd name="connsiteX30" fmla="*/ 104014 w 871315"/>
                        <a:gd name="connsiteY30" fmla="*/ 33332 h 433449"/>
                        <a:gd name="connsiteX31" fmla="*/ 12574 w 871315"/>
                        <a:gd name="connsiteY31" fmla="*/ 33332 h 433449"/>
                        <a:gd name="connsiteX32" fmla="*/ 56307 w 871315"/>
                        <a:gd name="connsiteY32" fmla="*/ 1527 h 433449"/>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43433 h 434926"/>
                        <a:gd name="connsiteX12" fmla="*/ 509531 w 871315"/>
                        <a:gd name="connsiteY12" fmla="*/ 255968 h 434926"/>
                        <a:gd name="connsiteX13" fmla="*/ 453872 w 871315"/>
                        <a:gd name="connsiteY13" fmla="*/ 335481 h 434926"/>
                        <a:gd name="connsiteX14" fmla="*/ 453872 w 871315"/>
                        <a:gd name="connsiteY14" fmla="*/ 236090 h 434926"/>
                        <a:gd name="connsiteX15" fmla="*/ 398213 w 871315"/>
                        <a:gd name="connsiteY15" fmla="*/ 315603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35481 h 434926"/>
                        <a:gd name="connsiteX14" fmla="*/ 453872 w 871315"/>
                        <a:gd name="connsiteY14" fmla="*/ 236090 h 434926"/>
                        <a:gd name="connsiteX15" fmla="*/ 398213 w 871315"/>
                        <a:gd name="connsiteY15" fmla="*/ 315603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35481 h 434926"/>
                        <a:gd name="connsiteX14" fmla="*/ 453872 w 871315"/>
                        <a:gd name="connsiteY14" fmla="*/ 236090 h 434926"/>
                        <a:gd name="connsiteX15" fmla="*/ 398213 w 871315"/>
                        <a:gd name="connsiteY15" fmla="*/ 339457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9044 w 871315"/>
                        <a:gd name="connsiteY9" fmla="*/ 383189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63311 h 434926"/>
                        <a:gd name="connsiteX14" fmla="*/ 453872 w 871315"/>
                        <a:gd name="connsiteY14" fmla="*/ 236090 h 434926"/>
                        <a:gd name="connsiteX15" fmla="*/ 398213 w 871315"/>
                        <a:gd name="connsiteY15" fmla="*/ 339457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 name="connsiteX0" fmla="*/ 871315 w 871315"/>
                        <a:gd name="connsiteY0" fmla="*/ 399092 h 434926"/>
                        <a:gd name="connsiteX1" fmla="*/ 827583 w 871315"/>
                        <a:gd name="connsiteY1" fmla="*/ 430897 h 434926"/>
                        <a:gd name="connsiteX2" fmla="*/ 827583 w 871315"/>
                        <a:gd name="connsiteY2" fmla="*/ 339457 h 434926"/>
                        <a:gd name="connsiteX3" fmla="*/ 771924 w 871315"/>
                        <a:gd name="connsiteY3" fmla="*/ 434873 h 434926"/>
                        <a:gd name="connsiteX4" fmla="*/ 752046 w 871315"/>
                        <a:gd name="connsiteY4" fmla="*/ 323554 h 434926"/>
                        <a:gd name="connsiteX5" fmla="*/ 712289 w 871315"/>
                        <a:gd name="connsiteY5" fmla="*/ 407043 h 434926"/>
                        <a:gd name="connsiteX6" fmla="*/ 692411 w 871315"/>
                        <a:gd name="connsiteY6" fmla="*/ 303676 h 434926"/>
                        <a:gd name="connsiteX7" fmla="*/ 648679 w 871315"/>
                        <a:gd name="connsiteY7" fmla="*/ 391141 h 434926"/>
                        <a:gd name="connsiteX8" fmla="*/ 632776 w 871315"/>
                        <a:gd name="connsiteY8" fmla="*/ 299701 h 434926"/>
                        <a:gd name="connsiteX9" fmla="*/ 581093 w 871315"/>
                        <a:gd name="connsiteY9" fmla="*/ 391141 h 434926"/>
                        <a:gd name="connsiteX10" fmla="*/ 573141 w 871315"/>
                        <a:gd name="connsiteY10" fmla="*/ 271871 h 434926"/>
                        <a:gd name="connsiteX11" fmla="*/ 513507 w 871315"/>
                        <a:gd name="connsiteY11" fmla="*/ 371263 h 434926"/>
                        <a:gd name="connsiteX12" fmla="*/ 509531 w 871315"/>
                        <a:gd name="connsiteY12" fmla="*/ 255968 h 434926"/>
                        <a:gd name="connsiteX13" fmla="*/ 453872 w 871315"/>
                        <a:gd name="connsiteY13" fmla="*/ 363311 h 434926"/>
                        <a:gd name="connsiteX14" fmla="*/ 453872 w 871315"/>
                        <a:gd name="connsiteY14" fmla="*/ 236090 h 434926"/>
                        <a:gd name="connsiteX15" fmla="*/ 398213 w 871315"/>
                        <a:gd name="connsiteY15" fmla="*/ 339457 h 434926"/>
                        <a:gd name="connsiteX16" fmla="*/ 402188 w 871315"/>
                        <a:gd name="connsiteY16" fmla="*/ 228139 h 434926"/>
                        <a:gd name="connsiteX17" fmla="*/ 350505 w 871315"/>
                        <a:gd name="connsiteY17" fmla="*/ 303676 h 434926"/>
                        <a:gd name="connsiteX18" fmla="*/ 350505 w 871315"/>
                        <a:gd name="connsiteY18" fmla="*/ 208261 h 434926"/>
                        <a:gd name="connsiteX19" fmla="*/ 298821 w 871315"/>
                        <a:gd name="connsiteY19" fmla="*/ 287774 h 434926"/>
                        <a:gd name="connsiteX20" fmla="*/ 298821 w 871315"/>
                        <a:gd name="connsiteY20" fmla="*/ 180431 h 434926"/>
                        <a:gd name="connsiteX21" fmla="*/ 243162 w 871315"/>
                        <a:gd name="connsiteY21" fmla="*/ 263920 h 434926"/>
                        <a:gd name="connsiteX22" fmla="*/ 243162 w 871315"/>
                        <a:gd name="connsiteY22" fmla="*/ 160553 h 434926"/>
                        <a:gd name="connsiteX23" fmla="*/ 183528 w 871315"/>
                        <a:gd name="connsiteY23" fmla="*/ 216212 h 434926"/>
                        <a:gd name="connsiteX24" fmla="*/ 199430 w 871315"/>
                        <a:gd name="connsiteY24" fmla="*/ 140674 h 434926"/>
                        <a:gd name="connsiteX25" fmla="*/ 127868 w 871315"/>
                        <a:gd name="connsiteY25" fmla="*/ 192358 h 434926"/>
                        <a:gd name="connsiteX26" fmla="*/ 147747 w 871315"/>
                        <a:gd name="connsiteY26" fmla="*/ 108869 h 434926"/>
                        <a:gd name="connsiteX27" fmla="*/ 84136 w 871315"/>
                        <a:gd name="connsiteY27" fmla="*/ 148626 h 434926"/>
                        <a:gd name="connsiteX28" fmla="*/ 115941 w 871315"/>
                        <a:gd name="connsiteY28" fmla="*/ 69113 h 434926"/>
                        <a:gd name="connsiteX29" fmla="*/ 40404 w 871315"/>
                        <a:gd name="connsiteY29" fmla="*/ 96942 h 434926"/>
                        <a:gd name="connsiteX30" fmla="*/ 104014 w 871315"/>
                        <a:gd name="connsiteY30" fmla="*/ 33332 h 434926"/>
                        <a:gd name="connsiteX31" fmla="*/ 12574 w 871315"/>
                        <a:gd name="connsiteY31" fmla="*/ 33332 h 434926"/>
                        <a:gd name="connsiteX32" fmla="*/ 56307 w 871315"/>
                        <a:gd name="connsiteY32" fmla="*/ 1527 h 434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71315" h="434926">
                          <a:moveTo>
                            <a:pt x="871315" y="399092"/>
                          </a:moveTo>
                          <a:cubicBezTo>
                            <a:pt x="853093" y="419964"/>
                            <a:pt x="834872" y="440836"/>
                            <a:pt x="827583" y="430897"/>
                          </a:cubicBezTo>
                          <a:cubicBezTo>
                            <a:pt x="820294" y="420958"/>
                            <a:pt x="836859" y="338794"/>
                            <a:pt x="827583" y="339457"/>
                          </a:cubicBezTo>
                          <a:cubicBezTo>
                            <a:pt x="818307" y="340120"/>
                            <a:pt x="784514" y="437524"/>
                            <a:pt x="771924" y="434873"/>
                          </a:cubicBezTo>
                          <a:cubicBezTo>
                            <a:pt x="759334" y="432222"/>
                            <a:pt x="761985" y="328192"/>
                            <a:pt x="752046" y="323554"/>
                          </a:cubicBezTo>
                          <a:cubicBezTo>
                            <a:pt x="742107" y="318916"/>
                            <a:pt x="722228" y="410356"/>
                            <a:pt x="712289" y="407043"/>
                          </a:cubicBezTo>
                          <a:cubicBezTo>
                            <a:pt x="702350" y="403730"/>
                            <a:pt x="703013" y="306326"/>
                            <a:pt x="692411" y="303676"/>
                          </a:cubicBezTo>
                          <a:cubicBezTo>
                            <a:pt x="681809" y="301026"/>
                            <a:pt x="658618" y="391803"/>
                            <a:pt x="648679" y="391141"/>
                          </a:cubicBezTo>
                          <a:cubicBezTo>
                            <a:pt x="638740" y="390479"/>
                            <a:pt x="644040" y="299701"/>
                            <a:pt x="632776" y="299701"/>
                          </a:cubicBezTo>
                          <a:cubicBezTo>
                            <a:pt x="621512" y="299701"/>
                            <a:pt x="591032" y="395779"/>
                            <a:pt x="581093" y="391141"/>
                          </a:cubicBezTo>
                          <a:cubicBezTo>
                            <a:pt x="571154" y="386503"/>
                            <a:pt x="584405" y="275184"/>
                            <a:pt x="573141" y="271871"/>
                          </a:cubicBezTo>
                          <a:cubicBezTo>
                            <a:pt x="561877" y="268558"/>
                            <a:pt x="524109" y="373913"/>
                            <a:pt x="513507" y="371263"/>
                          </a:cubicBezTo>
                          <a:cubicBezTo>
                            <a:pt x="502905" y="368613"/>
                            <a:pt x="519470" y="257293"/>
                            <a:pt x="509531" y="255968"/>
                          </a:cubicBezTo>
                          <a:cubicBezTo>
                            <a:pt x="499592" y="254643"/>
                            <a:pt x="463149" y="366624"/>
                            <a:pt x="453872" y="363311"/>
                          </a:cubicBezTo>
                          <a:cubicBezTo>
                            <a:pt x="444595" y="359998"/>
                            <a:pt x="463149" y="240066"/>
                            <a:pt x="453872" y="236090"/>
                          </a:cubicBezTo>
                          <a:cubicBezTo>
                            <a:pt x="444596" y="232114"/>
                            <a:pt x="406827" y="340782"/>
                            <a:pt x="398213" y="339457"/>
                          </a:cubicBezTo>
                          <a:cubicBezTo>
                            <a:pt x="389599" y="338132"/>
                            <a:pt x="410139" y="234102"/>
                            <a:pt x="402188" y="228139"/>
                          </a:cubicBezTo>
                          <a:cubicBezTo>
                            <a:pt x="394237" y="222176"/>
                            <a:pt x="359119" y="306989"/>
                            <a:pt x="350505" y="303676"/>
                          </a:cubicBezTo>
                          <a:cubicBezTo>
                            <a:pt x="341891" y="300363"/>
                            <a:pt x="359119" y="210911"/>
                            <a:pt x="350505" y="208261"/>
                          </a:cubicBezTo>
                          <a:cubicBezTo>
                            <a:pt x="341891" y="205611"/>
                            <a:pt x="307435" y="292412"/>
                            <a:pt x="298821" y="287774"/>
                          </a:cubicBezTo>
                          <a:cubicBezTo>
                            <a:pt x="290207" y="283136"/>
                            <a:pt x="308097" y="184407"/>
                            <a:pt x="298821" y="180431"/>
                          </a:cubicBezTo>
                          <a:cubicBezTo>
                            <a:pt x="289544" y="176455"/>
                            <a:pt x="252439" y="267233"/>
                            <a:pt x="243162" y="263920"/>
                          </a:cubicBezTo>
                          <a:cubicBezTo>
                            <a:pt x="233885" y="260607"/>
                            <a:pt x="253101" y="168504"/>
                            <a:pt x="243162" y="160553"/>
                          </a:cubicBezTo>
                          <a:cubicBezTo>
                            <a:pt x="233223" y="152602"/>
                            <a:pt x="190817" y="219525"/>
                            <a:pt x="183528" y="216212"/>
                          </a:cubicBezTo>
                          <a:cubicBezTo>
                            <a:pt x="176239" y="212899"/>
                            <a:pt x="208707" y="144650"/>
                            <a:pt x="199430" y="140674"/>
                          </a:cubicBezTo>
                          <a:cubicBezTo>
                            <a:pt x="190153" y="136698"/>
                            <a:pt x="136482" y="197659"/>
                            <a:pt x="127868" y="192358"/>
                          </a:cubicBezTo>
                          <a:cubicBezTo>
                            <a:pt x="119254" y="187057"/>
                            <a:pt x="155036" y="116158"/>
                            <a:pt x="147747" y="108869"/>
                          </a:cubicBezTo>
                          <a:cubicBezTo>
                            <a:pt x="140458" y="101580"/>
                            <a:pt x="89437" y="155252"/>
                            <a:pt x="84136" y="148626"/>
                          </a:cubicBezTo>
                          <a:cubicBezTo>
                            <a:pt x="78835" y="142000"/>
                            <a:pt x="123230" y="77727"/>
                            <a:pt x="115941" y="69113"/>
                          </a:cubicBezTo>
                          <a:cubicBezTo>
                            <a:pt x="108652" y="60499"/>
                            <a:pt x="42392" y="102905"/>
                            <a:pt x="40404" y="96942"/>
                          </a:cubicBezTo>
                          <a:cubicBezTo>
                            <a:pt x="38416" y="90978"/>
                            <a:pt x="108652" y="43934"/>
                            <a:pt x="104014" y="33332"/>
                          </a:cubicBezTo>
                          <a:cubicBezTo>
                            <a:pt x="99376" y="22730"/>
                            <a:pt x="20525" y="38633"/>
                            <a:pt x="12574" y="33332"/>
                          </a:cubicBezTo>
                          <a:cubicBezTo>
                            <a:pt x="4623" y="28031"/>
                            <a:pt x="-27182" y="-7749"/>
                            <a:pt x="56307" y="1527"/>
                          </a:cubicBezTo>
                        </a:path>
                      </a:pathLst>
                    </a:cu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14="http://schemas.microsoft.com/office/drawing/2010/main" Requires="a14">
                  <p:sp>
                    <p:nvSpPr>
                      <p:cNvPr id="68" name="TextBox 67"/>
                      <p:cNvSpPr txBox="1"/>
                      <p:nvPr/>
                    </p:nvSpPr>
                    <p:spPr>
                      <a:xfrm>
                        <a:off x="33243031" y="5710450"/>
                        <a:ext cx="654707" cy="569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𝜀</m:t>
                                      </m:r>
                                    </m:e>
                                  </m:acc>
                                </m:e>
                                <m:sub>
                                  <m:r>
                                    <a:rPr lang="en-US" sz="2800" b="0" i="1" smtClean="0">
                                      <a:latin typeface="Cambria Math" panose="02040503050406030204" pitchFamily="18" charset="0"/>
                                    </a:rPr>
                                    <m:t>𝑥</m:t>
                                  </m:r>
                                </m:sub>
                              </m:sSub>
                            </m:oMath>
                          </m:oMathPara>
                        </a14:m>
                        <a:endParaRPr lang="en-US" sz="2800" dirty="0"/>
                      </a:p>
                    </p:txBody>
                  </p:sp>
                </mc:Choice>
                <mc:Fallback>
                  <p:sp>
                    <p:nvSpPr>
                      <p:cNvPr id="68" name="TextBox 67"/>
                      <p:cNvSpPr txBox="1">
                        <a:spLocks noRot="1" noChangeAspect="1" noMove="1" noResize="1" noEditPoints="1" noAdjustHandles="1" noChangeArrowheads="1" noChangeShapeType="1" noTextEdit="1"/>
                      </p:cNvSpPr>
                      <p:nvPr/>
                    </p:nvSpPr>
                    <p:spPr>
                      <a:xfrm>
                        <a:off x="33243031" y="5710450"/>
                        <a:ext cx="654707" cy="56991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p:cNvSpPr txBox="1"/>
                      <p:nvPr/>
                    </p:nvSpPr>
                    <p:spPr>
                      <a:xfrm>
                        <a:off x="35268370" y="7044458"/>
                        <a:ext cx="654707" cy="56991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𝜀</m:t>
                                  </m:r>
                                </m:e>
                                <m:sub>
                                  <m:r>
                                    <a:rPr lang="en-US" sz="2800" b="0" i="1" smtClean="0">
                                      <a:latin typeface="Cambria Math" panose="02040503050406030204" pitchFamily="18" charset="0"/>
                                    </a:rPr>
                                    <m:t>𝑥</m:t>
                                  </m:r>
                                </m:sub>
                              </m:sSub>
                            </m:oMath>
                          </m:oMathPara>
                        </a14:m>
                        <a:endParaRPr lang="en-US" sz="2800" dirty="0"/>
                      </a:p>
                    </p:txBody>
                  </p:sp>
                </mc:Choice>
                <mc:Fallback>
                  <p:sp>
                    <p:nvSpPr>
                      <p:cNvPr id="69" name="TextBox 68"/>
                      <p:cNvSpPr txBox="1">
                        <a:spLocks noRot="1" noChangeAspect="1" noMove="1" noResize="1" noEditPoints="1" noAdjustHandles="1" noChangeArrowheads="1" noChangeShapeType="1" noTextEdit="1"/>
                      </p:cNvSpPr>
                      <p:nvPr/>
                    </p:nvSpPr>
                    <p:spPr>
                      <a:xfrm>
                        <a:off x="35268370" y="7044458"/>
                        <a:ext cx="654707" cy="56991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p:cNvSpPr txBox="1"/>
                      <p:nvPr/>
                    </p:nvSpPr>
                    <p:spPr>
                      <a:xfrm>
                        <a:off x="30833362" y="6076651"/>
                        <a:ext cx="1235241" cy="50286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𝜎</m:t>
                                  </m:r>
                                </m:e>
                                <m:sub>
                                  <m:r>
                                    <a:rPr lang="en-US" sz="2400" b="0" i="1" smtClean="0">
                                      <a:solidFill>
                                        <a:schemeClr val="accent1"/>
                                      </a:solidFill>
                                      <a:latin typeface="Cambria Math" panose="02040503050406030204" pitchFamily="18" charset="0"/>
                                    </a:rPr>
                                    <m:t>𝑥</m:t>
                                  </m:r>
                                </m:sub>
                              </m:sSub>
                              <m:r>
                                <a:rPr lang="en-US" sz="2400" b="0" i="1" smtClean="0">
                                  <a:solidFill>
                                    <a:schemeClr val="accent1"/>
                                  </a:solidFill>
                                  <a:latin typeface="Cambria Math" panose="02040503050406030204" pitchFamily="18" charset="0"/>
                                </a:rPr>
                                <m:t>=0</m:t>
                              </m:r>
                            </m:oMath>
                          </m:oMathPara>
                        </a14:m>
                        <a:endParaRPr lang="en-US" sz="2400" dirty="0">
                          <a:solidFill>
                            <a:schemeClr val="accent1"/>
                          </a:solidFill>
                        </a:endParaRPr>
                      </a:p>
                    </p:txBody>
                  </p:sp>
                </mc:Choice>
                <mc:Fallback>
                  <p:sp>
                    <p:nvSpPr>
                      <p:cNvPr id="70" name="TextBox 69"/>
                      <p:cNvSpPr txBox="1">
                        <a:spLocks noRot="1" noChangeAspect="1" noMove="1" noResize="1" noEditPoints="1" noAdjustHandles="1" noChangeArrowheads="1" noChangeShapeType="1" noTextEdit="1"/>
                      </p:cNvSpPr>
                      <p:nvPr/>
                    </p:nvSpPr>
                    <p:spPr>
                      <a:xfrm>
                        <a:off x="30833362" y="6076651"/>
                        <a:ext cx="1235241" cy="50286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30975399" y="6888187"/>
                        <a:ext cx="493341" cy="52322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lumMod val="65000"/>
                                    </a:schemeClr>
                                  </a:solidFill>
                                  <a:latin typeface="Cambria Math" panose="02040503050406030204" pitchFamily="18" charset="0"/>
                                </a:rPr>
                                <m:t>𝑘</m:t>
                              </m:r>
                            </m:oMath>
                          </m:oMathPara>
                        </a14:m>
                        <a:endParaRPr lang="en-US" sz="2800" dirty="0">
                          <a:solidFill>
                            <a:schemeClr val="bg1">
                              <a:lumMod val="65000"/>
                            </a:schemeClr>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0975399" y="6888187"/>
                        <a:ext cx="493341" cy="523221"/>
                      </a:xfrm>
                      <a:prstGeom prst="rect">
                        <a:avLst/>
                      </a:prstGeom>
                      <a:blipFill>
                        <a:blip r:embed="rId7" cstate="print"/>
                        <a:stretch>
                          <a:fillRect/>
                        </a:stretch>
                      </a:blipFill>
                    </p:spPr>
                    <p:txBody>
                      <a:bodyPr/>
                      <a:lstStyle/>
                      <a:p>
                        <a:r>
                          <a:rPr lang="en-US">
                            <a:noFill/>
                          </a:rPr>
                          <a:t> </a:t>
                        </a:r>
                      </a:p>
                    </p:txBody>
                  </p:sp>
                </mc:Fallback>
              </mc:AlternateContent>
              <p:cxnSp>
                <p:nvCxnSpPr>
                  <p:cNvPr id="72" name="Straight Arrow Connector 71"/>
                  <p:cNvCxnSpPr/>
                  <p:nvPr/>
                </p:nvCxnSpPr>
                <p:spPr>
                  <a:xfrm>
                    <a:off x="31355764" y="6997336"/>
                    <a:ext cx="0" cy="762463"/>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cxnSp>
            <p:nvCxnSpPr>
              <p:cNvPr id="61" name="Straight Connector 60"/>
              <p:cNvCxnSpPr/>
              <p:nvPr/>
            </p:nvCxnSpPr>
            <p:spPr>
              <a:xfrm flipV="1">
                <a:off x="31205507" y="6858000"/>
                <a:ext cx="3985262"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32080200" y="6889100"/>
                <a:ext cx="0" cy="1417320"/>
              </a:xfrm>
              <a:prstGeom prst="straightConnector1">
                <a:avLst/>
              </a:prstGeom>
              <a:ln w="28575">
                <a:solidFill>
                  <a:schemeClr val="bg1">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1220719" y="8332652"/>
                <a:ext cx="3985262" cy="0"/>
              </a:xfrm>
              <a:prstGeom prst="line">
                <a:avLst/>
              </a:prstGeom>
              <a:ln w="28575">
                <a:solidFill>
                  <a:schemeClr val="bg1">
                    <a:lumMod val="6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TextBox 63"/>
                  <p:cNvSpPr txBox="1"/>
                  <p:nvPr/>
                </p:nvSpPr>
                <p:spPr>
                  <a:xfrm>
                    <a:off x="31501579" y="7137642"/>
                    <a:ext cx="71295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chemeClr val="bg1">
                                  <a:lumMod val="65000"/>
                                </a:schemeClr>
                              </a:solidFill>
                              <a:latin typeface="Cambria Math" panose="02040503050406030204" pitchFamily="18" charset="0"/>
                            </a:rPr>
                            <m:t>𝑔𝑘</m:t>
                          </m:r>
                        </m:oMath>
                      </m:oMathPara>
                    </a14:m>
                    <a:endParaRPr lang="en-US" sz="2800" dirty="0">
                      <a:solidFill>
                        <a:schemeClr val="bg1">
                          <a:lumMod val="65000"/>
                        </a:schemeClr>
                      </a:solidFill>
                    </a:endParaRPr>
                  </a:p>
                </p:txBody>
              </p:sp>
            </mc:Choice>
            <mc:Fallback xmlns="">
              <p:sp>
                <p:nvSpPr>
                  <p:cNvPr id="143" name="TextBox 142"/>
                  <p:cNvSpPr txBox="1">
                    <a:spLocks noRot="1" noChangeAspect="1" noMove="1" noResize="1" noEditPoints="1" noAdjustHandles="1" noChangeArrowheads="1" noChangeShapeType="1" noTextEdit="1"/>
                  </p:cNvSpPr>
                  <p:nvPr/>
                </p:nvSpPr>
                <p:spPr>
                  <a:xfrm>
                    <a:off x="31501579" y="7137642"/>
                    <a:ext cx="712952" cy="523220"/>
                  </a:xfrm>
                  <a:prstGeom prst="rect">
                    <a:avLst/>
                  </a:prstGeom>
                  <a:blipFill>
                    <a:blip r:embed="rId8" cstate="print"/>
                    <a:stretch>
                      <a:fillRect/>
                    </a:stretch>
                  </a:blipFill>
                </p:spPr>
                <p:txBody>
                  <a:bodyPr/>
                  <a:lstStyle/>
                  <a:p>
                    <a:r>
                      <a:rPr lang="en-US">
                        <a:noFill/>
                      </a:rPr>
                      <a:t> </a:t>
                    </a:r>
                  </a:p>
                </p:txBody>
              </p:sp>
            </mc:Fallback>
          </mc:AlternateContent>
        </p:grpSp>
        <p:grpSp>
          <p:nvGrpSpPr>
            <p:cNvPr id="55" name="Group 54"/>
            <p:cNvGrpSpPr/>
            <p:nvPr/>
          </p:nvGrpSpPr>
          <p:grpSpPr>
            <a:xfrm>
              <a:off x="6767596" y="2290272"/>
              <a:ext cx="815942" cy="2613456"/>
              <a:chOff x="6767596" y="2290272"/>
              <a:chExt cx="815942" cy="2613456"/>
            </a:xfrm>
          </p:grpSpPr>
          <p:sp>
            <p:nvSpPr>
              <p:cNvPr id="56" name="TextBox 30"/>
              <p:cNvSpPr txBox="1">
                <a:spLocks noChangeArrowheads="1"/>
              </p:cNvSpPr>
              <p:nvPr/>
            </p:nvSpPr>
            <p:spPr bwMode="auto">
              <a:xfrm>
                <a:off x="6845751" y="2332002"/>
                <a:ext cx="2870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800" b="1" kern="1200" dirty="0">
                    <a:solidFill>
                      <a:schemeClr val="accent3">
                        <a:lumMod val="60000"/>
                        <a:lumOff val="40000"/>
                      </a:schemeClr>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2800" dirty="0">
                  <a:solidFill>
                    <a:schemeClr val="accent3">
                      <a:lumMod val="60000"/>
                      <a:lumOff val="40000"/>
                    </a:schemeClr>
                  </a:solidFill>
                  <a:effectLst/>
                  <a:latin typeface="Times New Roman" panose="02020603050405020304" pitchFamily="18" charset="0"/>
                  <a:ea typeface="Times New Roman" panose="02020603050405020304" pitchFamily="18" charset="0"/>
                </a:endParaRPr>
              </a:p>
            </p:txBody>
          </p:sp>
          <p:sp>
            <p:nvSpPr>
              <p:cNvPr id="57" name="TextBox 31"/>
              <p:cNvSpPr txBox="1">
                <a:spLocks noChangeArrowheads="1"/>
              </p:cNvSpPr>
              <p:nvPr/>
            </p:nvSpPr>
            <p:spPr bwMode="auto">
              <a:xfrm>
                <a:off x="7080618" y="2290272"/>
                <a:ext cx="5029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1400" b="1" kern="12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US" sz="1400" dirty="0">
                  <a:effectLst/>
                  <a:latin typeface="Times New Roman" panose="02020603050405020304" pitchFamily="18" charset="0"/>
                  <a:ea typeface="Times New Roman" panose="02020603050405020304" pitchFamily="18" charset="0"/>
                </a:endParaRPr>
              </a:p>
            </p:txBody>
          </p:sp>
          <p:sp>
            <p:nvSpPr>
              <p:cNvPr id="58" name="TextBox 31"/>
              <p:cNvSpPr txBox="1">
                <a:spLocks noChangeArrowheads="1"/>
              </p:cNvSpPr>
              <p:nvPr/>
            </p:nvSpPr>
            <p:spPr bwMode="auto">
              <a:xfrm>
                <a:off x="6894800" y="4442063"/>
                <a:ext cx="688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2400" b="1" kern="1200" dirty="0">
                    <a:solidFill>
                      <a:srgbClr val="000000"/>
                    </a:solidFill>
                    <a:effectLst/>
                    <a:latin typeface="Calibri Light" panose="020F0302020204030204" pitchFamily="34" charset="0"/>
                    <a:ea typeface="Times New Roman" panose="02020603050405020304" pitchFamily="18" charset="0"/>
                    <a:cs typeface="Calibri Light" panose="020F0302020204030204" pitchFamily="34" charset="0"/>
                  </a:rPr>
                  <a:t>(2)</a:t>
                </a:r>
                <a:endParaRPr lang="en-US" sz="2400" dirty="0">
                  <a:effectLst/>
                  <a:latin typeface="Calibri Light" panose="020F0302020204030204" pitchFamily="34" charset="0"/>
                  <a:ea typeface="Times New Roman" panose="02020603050405020304" pitchFamily="18" charset="0"/>
                  <a:cs typeface="Calibri Light" panose="020F0302020204030204" pitchFamily="34" charset="0"/>
                </a:endParaRPr>
              </a:p>
            </p:txBody>
          </p:sp>
          <p:sp>
            <p:nvSpPr>
              <p:cNvPr id="59" name="TextBox 30"/>
              <p:cNvSpPr txBox="1">
                <a:spLocks noChangeArrowheads="1"/>
              </p:cNvSpPr>
              <p:nvPr/>
            </p:nvSpPr>
            <p:spPr bwMode="auto">
              <a:xfrm>
                <a:off x="6767596" y="4031178"/>
                <a:ext cx="28702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spAutoFit/>
              </a:bodyPr>
              <a:lstStyle/>
              <a:p>
                <a:pPr marL="0" marR="0">
                  <a:spcBef>
                    <a:spcPts val="0"/>
                  </a:spcBef>
                  <a:spcAft>
                    <a:spcPts val="0"/>
                  </a:spcAft>
                </a:pPr>
                <a:r>
                  <a:rPr lang="en-US" sz="4400" b="1" kern="1200" dirty="0">
                    <a:solidFill>
                      <a:schemeClr val="accent3">
                        <a:lumMod val="60000"/>
                        <a:lumOff val="40000"/>
                      </a:schemeClr>
                    </a:solidFill>
                    <a:effectLst/>
                    <a:latin typeface="Calibri" panose="020F0502020204030204" pitchFamily="34" charset="0"/>
                    <a:ea typeface="Times New Roman" panose="02020603050405020304" pitchFamily="18" charset="0"/>
                    <a:cs typeface="Times New Roman" panose="02020603050405020304" pitchFamily="18" charset="0"/>
                  </a:rPr>
                  <a:t>*</a:t>
                </a:r>
                <a:endParaRPr lang="en-US" sz="4400" dirty="0">
                  <a:solidFill>
                    <a:schemeClr val="accent3">
                      <a:lumMod val="60000"/>
                      <a:lumOff val="40000"/>
                    </a:schemeClr>
                  </a:solidFill>
                  <a:effectLst/>
                  <a:latin typeface="Times New Roman" panose="02020603050405020304" pitchFamily="18" charset="0"/>
                  <a:ea typeface="Times New Roman" panose="02020603050405020304" pitchFamily="18" charset="0"/>
                </a:endParaRPr>
              </a:p>
            </p:txBody>
          </p:sp>
        </p:grpSp>
      </p:grpSp>
    </p:spTree>
    <p:extLst>
      <p:ext uri="{BB962C8B-B14F-4D97-AF65-F5344CB8AC3E}">
        <p14:creationId xmlns:p14="http://schemas.microsoft.com/office/powerpoint/2010/main" val="9326705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Nonsingular Terminal Sliding Surface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Additional benefits:</a:t>
                </a:r>
              </a:p>
              <a:p>
                <a:pPr lvl="1"/>
                <a:r>
                  <a:rPr lang="en-US" dirty="0"/>
                  <a:t>Finite time convergence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𝜀</m:t>
                        </m:r>
                      </m:e>
                      <m:sub>
                        <m:r>
                          <a:rPr lang="en-US" b="0" i="1" smtClean="0">
                            <a:latin typeface="Cambria Math" panose="02040503050406030204" pitchFamily="18" charset="0"/>
                          </a:rPr>
                          <m:t>𝑥</m:t>
                        </m:r>
                      </m:sub>
                    </m:sSub>
                  </m:oMath>
                </a14:m>
                <a:r>
                  <a:rPr lang="en-US" dirty="0"/>
                  <a:t> due to selection of </a:t>
                </a:r>
                <a14:m>
                  <m:oMath xmlns:m="http://schemas.openxmlformats.org/officeDocument/2006/math">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2</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𝑚</m:t>
                            </m:r>
                          </m:e>
                          <m:sub>
                            <m:r>
                              <a:rPr lang="en-US" b="0" i="1" smtClean="0">
                                <a:latin typeface="Cambria Math" panose="02040503050406030204" pitchFamily="18" charset="0"/>
                              </a:rPr>
                              <m:t>1</m:t>
                            </m:r>
                          </m:sub>
                        </m:sSub>
                      </m:den>
                    </m:f>
                  </m:oMath>
                </a14:m>
                <a:endParaRPr lang="en-US" dirty="0"/>
              </a:p>
              <a:p>
                <a:pPr lvl="1"/>
                <a:r>
                  <a:rPr lang="en-US" dirty="0"/>
                  <a:t>Four constants (i.e. </a:t>
                </a:r>
                <a14:m>
                  <m:oMath xmlns:m="http://schemas.openxmlformats.org/officeDocument/2006/math">
                    <m:sSub>
                      <m:sSubPr>
                        <m:ctrlPr>
                          <a:rPr lang="en-US" i="1"/>
                        </m:ctrlPr>
                      </m:sSubPr>
                      <m:e>
                        <m:r>
                          <a:rPr lang="en-US" i="1"/>
                          <m:t>𝑚</m:t>
                        </m:r>
                      </m:e>
                      <m:sub>
                        <m:r>
                          <a:rPr lang="en-US" i="1"/>
                          <m:t>1</m:t>
                        </m:r>
                      </m:sub>
                    </m:sSub>
                    <m:r>
                      <a:rPr lang="en-US" i="1"/>
                      <m:t>,</m:t>
                    </m:r>
                    <m:sSub>
                      <m:sSubPr>
                        <m:ctrlPr>
                          <a:rPr lang="en-US" i="1"/>
                        </m:ctrlPr>
                      </m:sSubPr>
                      <m:e>
                        <m:r>
                          <a:rPr lang="en-US" i="1"/>
                          <m:t>𝑚</m:t>
                        </m:r>
                      </m:e>
                      <m:sub>
                        <m:r>
                          <a:rPr lang="en-US" i="1"/>
                          <m:t>2</m:t>
                        </m:r>
                      </m:sub>
                    </m:sSub>
                    <m:r>
                      <a:rPr lang="en-US" i="1"/>
                      <m:t>,</m:t>
                    </m:r>
                    <m:sSub>
                      <m:sSubPr>
                        <m:ctrlPr>
                          <a:rPr lang="en-US" i="1"/>
                        </m:ctrlPr>
                      </m:sSubPr>
                      <m:e>
                        <m:r>
                          <a:rPr lang="en-US" i="1"/>
                          <m:t>𝑐</m:t>
                        </m:r>
                      </m:e>
                      <m:sub>
                        <m:r>
                          <a:rPr lang="en-US" i="1"/>
                          <m:t>2</m:t>
                        </m:r>
                      </m:sub>
                    </m:sSub>
                    <m:r>
                      <a:rPr lang="en-US" i="1"/>
                      <m:t>,</m:t>
                    </m:r>
                  </m:oMath>
                </a14:m>
                <a:r>
                  <a:rPr lang="en-US" dirty="0"/>
                  <a:t> and </a:t>
                </a:r>
                <a14:m>
                  <m:oMath xmlns:m="http://schemas.openxmlformats.org/officeDocument/2006/math">
                    <m:sSub>
                      <m:sSubPr>
                        <m:ctrlPr>
                          <a:rPr lang="en-US" i="1"/>
                        </m:ctrlPr>
                      </m:sSubPr>
                      <m:e>
                        <m:r>
                          <a:rPr lang="en-US" i="1"/>
                          <m:t>𝑐</m:t>
                        </m:r>
                      </m:e>
                      <m:sub>
                        <m:r>
                          <a:rPr lang="en-US" i="1"/>
                          <m:t>3</m:t>
                        </m:r>
                      </m:sub>
                    </m:sSub>
                  </m:oMath>
                </a14:m>
                <a:r>
                  <a:rPr lang="en-US" dirty="0"/>
                  <a:t>) can be tuned to yield desired performance characteristics</a:t>
                </a:r>
              </a:p>
              <a:p>
                <a:pPr lvl="1"/>
                <a:r>
                  <a:rPr lang="en-US" dirty="0"/>
                  <a:t>Use control that does not subtract </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dirty="0" smtClean="0">
                            <a:latin typeface="Cambria Math" panose="02040503050406030204" pitchFamily="18" charset="0"/>
                          </a:rPr>
                          <m:t>𝑥</m:t>
                        </m:r>
                      </m:sub>
                    </m:sSub>
                  </m:oMath>
                </a14:m>
                <a:r>
                  <a:rPr lang="en-US" dirty="0"/>
                  <a:t> term</a:t>
                </a:r>
              </a:p>
              <a:p>
                <a:pPr lvl="1"/>
                <a:r>
                  <a:rPr lang="en-US" dirty="0"/>
                  <a:t>No singularity as introduced in other attempts to avoid subtracting </a:t>
                </a:r>
                <a14:m>
                  <m:oMath xmlns:m="http://schemas.openxmlformats.org/officeDocument/2006/math">
                    <m:sSub>
                      <m:sSubPr>
                        <m:ctrlPr>
                          <a:rPr lang="en-US" i="1" dirty="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dirty="0">
                            <a:latin typeface="Cambria Math" panose="02040503050406030204" pitchFamily="18" charset="0"/>
                          </a:rPr>
                          <m:t>𝑥</m:t>
                        </m:r>
                      </m:sub>
                    </m:sSub>
                  </m:oMath>
                </a14:m>
                <a:r>
                  <a:rPr lang="en-US" dirty="0"/>
                  <a:t> term</a:t>
                </a:r>
              </a:p>
              <a:p>
                <a:pPr lvl="1"/>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27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39</a:t>
            </a:fld>
            <a:endParaRPr lang="en-US"/>
          </a:p>
        </p:txBody>
      </p:sp>
    </p:spTree>
    <p:extLst>
      <p:ext uri="{BB962C8B-B14F-4D97-AF65-F5344CB8AC3E}">
        <p14:creationId xmlns:p14="http://schemas.microsoft.com/office/powerpoint/2010/main" val="3182329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Formation Flying</a:t>
            </a:r>
          </a:p>
        </p:txBody>
      </p:sp>
      <p:sp>
        <p:nvSpPr>
          <p:cNvPr id="3" name="Content Placeholder 2"/>
          <p:cNvSpPr>
            <a:spLocks noGrp="1"/>
          </p:cNvSpPr>
          <p:nvPr>
            <p:ph idx="1"/>
          </p:nvPr>
        </p:nvSpPr>
        <p:spPr/>
        <p:txBody>
          <a:bodyPr/>
          <a:lstStyle/>
          <a:p>
            <a:r>
              <a:rPr lang="en-US" dirty="0"/>
              <a:t>Benefits:</a:t>
            </a:r>
          </a:p>
          <a:p>
            <a:pPr lvl="1"/>
            <a:r>
              <a:rPr lang="en-US" dirty="0"/>
              <a:t>Robustness to faults</a:t>
            </a:r>
          </a:p>
          <a:p>
            <a:pPr lvl="1"/>
            <a:r>
              <a:rPr lang="en-US" dirty="0"/>
              <a:t>Versatility </a:t>
            </a:r>
          </a:p>
          <a:p>
            <a:pPr lvl="1"/>
            <a:r>
              <a:rPr lang="en-US" dirty="0"/>
              <a:t>Cost </a:t>
            </a:r>
          </a:p>
          <a:p>
            <a:r>
              <a:rPr lang="en-US" dirty="0"/>
              <a:t>Past and planned missions using formation flying:</a:t>
            </a:r>
          </a:p>
          <a:p>
            <a:pPr lvl="1"/>
            <a:r>
              <a:rPr lang="en-US" dirty="0"/>
              <a:t>Earth science missions: CLUSTER, GRACE, and </a:t>
            </a:r>
            <a:r>
              <a:rPr lang="en-US" dirty="0" err="1"/>
              <a:t>TanDEM</a:t>
            </a:r>
            <a:r>
              <a:rPr lang="en-US" dirty="0"/>
              <a:t>-X</a:t>
            </a:r>
          </a:p>
          <a:p>
            <a:pPr lvl="1"/>
            <a:r>
              <a:rPr lang="en-US" dirty="0"/>
              <a:t>Space science missions: MMS, Stellar Imager, EXO-S</a:t>
            </a:r>
          </a:p>
          <a:p>
            <a:pPr lvl="1"/>
            <a:r>
              <a:rPr lang="en-US" dirty="0"/>
              <a:t>Technology demonstration missions: PRISMA</a:t>
            </a:r>
          </a:p>
        </p:txBody>
      </p:sp>
      <p:sp>
        <p:nvSpPr>
          <p:cNvPr id="4" name="Slide Number Placeholder 3"/>
          <p:cNvSpPr>
            <a:spLocks noGrp="1"/>
          </p:cNvSpPr>
          <p:nvPr>
            <p:ph type="sldNum" sz="quarter" idx="12"/>
          </p:nvPr>
        </p:nvSpPr>
        <p:spPr/>
        <p:txBody>
          <a:bodyPr/>
          <a:lstStyle/>
          <a:p>
            <a:fld id="{80DB475F-BAFD-4EEF-9F00-B5C183201CD7}" type="slidenum">
              <a:rPr lang="en-US" smtClean="0"/>
              <a:t>4</a:t>
            </a:fld>
            <a:endParaRPr lang="en-US"/>
          </a:p>
        </p:txBody>
      </p:sp>
      <p:sp>
        <p:nvSpPr>
          <p:cNvPr id="5" name="Arc 4"/>
          <p:cNvSpPr>
            <a:spLocks noChangeAspect="1"/>
          </p:cNvSpPr>
          <p:nvPr/>
        </p:nvSpPr>
        <p:spPr>
          <a:xfrm rot="20840250">
            <a:off x="312228" y="-25781"/>
            <a:ext cx="9326880" cy="9326880"/>
          </a:xfrm>
          <a:prstGeom prst="arc">
            <a:avLst>
              <a:gd name="adj1" fmla="val 16791288"/>
              <a:gd name="adj2" fmla="val 250815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Arc 5"/>
          <p:cNvSpPr>
            <a:spLocks noChangeAspect="1"/>
          </p:cNvSpPr>
          <p:nvPr/>
        </p:nvSpPr>
        <p:spPr>
          <a:xfrm rot="20313216">
            <a:off x="1188196" y="-207335"/>
            <a:ext cx="9326880" cy="9326880"/>
          </a:xfrm>
          <a:prstGeom prst="arc">
            <a:avLst>
              <a:gd name="adj1" fmla="val 16791288"/>
              <a:gd name="adj2" fmla="val 3232812"/>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7" name="Group 6"/>
          <p:cNvGrpSpPr>
            <a:grpSpLocks noChangeAspect="1"/>
          </p:cNvGrpSpPr>
          <p:nvPr/>
        </p:nvGrpSpPr>
        <p:grpSpPr>
          <a:xfrm>
            <a:off x="7485496" y="779992"/>
            <a:ext cx="1014617" cy="548640"/>
            <a:chOff x="4366918" y="3434763"/>
            <a:chExt cx="3865206" cy="2090057"/>
          </a:xfrm>
        </p:grpSpPr>
        <p:sp>
          <p:nvSpPr>
            <p:cNvPr id="8" name="Can 5"/>
            <p:cNvSpPr/>
            <p:nvPr/>
          </p:nvSpPr>
          <p:spPr>
            <a:xfrm rot="19681693" flipV="1">
              <a:off x="5924389" y="3434763"/>
              <a:ext cx="814508" cy="2090057"/>
            </a:xfrm>
            <a:prstGeom prst="can">
              <a:avLst>
                <a:gd name="adj" fmla="val 42922"/>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Rectangle 8"/>
            <p:cNvSpPr/>
            <p:nvPr/>
          </p:nvSpPr>
          <p:spPr>
            <a:xfrm rot="19679008">
              <a:off x="4366918" y="4810441"/>
              <a:ext cx="1574726" cy="63234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 name="Rectangle 9"/>
            <p:cNvSpPr/>
            <p:nvPr/>
          </p:nvSpPr>
          <p:spPr>
            <a:xfrm rot="19679008">
              <a:off x="6657398" y="3461059"/>
              <a:ext cx="1574726" cy="61460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grpSp>
        <p:nvGrpSpPr>
          <p:cNvPr id="11" name="Group 10"/>
          <p:cNvGrpSpPr>
            <a:grpSpLocks noChangeAspect="1"/>
          </p:cNvGrpSpPr>
          <p:nvPr/>
        </p:nvGrpSpPr>
        <p:grpSpPr>
          <a:xfrm>
            <a:off x="9403666" y="1886269"/>
            <a:ext cx="1014617" cy="548640"/>
            <a:chOff x="4366918" y="3434763"/>
            <a:chExt cx="3865206" cy="2090057"/>
          </a:xfrm>
        </p:grpSpPr>
        <p:sp>
          <p:nvSpPr>
            <p:cNvPr id="12" name="Can 14"/>
            <p:cNvSpPr/>
            <p:nvPr/>
          </p:nvSpPr>
          <p:spPr>
            <a:xfrm rot="19681693" flipV="1">
              <a:off x="5924389" y="3434763"/>
              <a:ext cx="814508" cy="2090057"/>
            </a:xfrm>
            <a:prstGeom prst="can">
              <a:avLst>
                <a:gd name="adj" fmla="val 42922"/>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3" name="Rectangle 12"/>
            <p:cNvSpPr/>
            <p:nvPr/>
          </p:nvSpPr>
          <p:spPr>
            <a:xfrm rot="19679008">
              <a:off x="4366918" y="4810441"/>
              <a:ext cx="1574726" cy="63234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Rectangle 13"/>
            <p:cNvSpPr/>
            <p:nvPr/>
          </p:nvSpPr>
          <p:spPr>
            <a:xfrm rot="19679008">
              <a:off x="6657398" y="3461059"/>
              <a:ext cx="1574726" cy="614609"/>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2940411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 to Formation Flying</a:t>
            </a:r>
          </a:p>
          <a:p>
            <a:r>
              <a:rPr lang="en-US" dirty="0"/>
              <a:t>Introduction to Sliding Mode Control</a:t>
            </a:r>
          </a:p>
          <a:p>
            <a:r>
              <a:rPr lang="en-US" dirty="0"/>
              <a:t>Objective of Project</a:t>
            </a:r>
          </a:p>
          <a:p>
            <a:r>
              <a:rPr lang="en-US" dirty="0"/>
              <a:t>Dynamics Model</a:t>
            </a:r>
          </a:p>
          <a:p>
            <a:r>
              <a:rPr lang="en-US" dirty="0"/>
              <a:t>Classical Sliding Surface</a:t>
            </a:r>
          </a:p>
          <a:p>
            <a:r>
              <a:rPr lang="en-US" dirty="0"/>
              <a:t>Alternative Sliding Surfaces</a:t>
            </a:r>
          </a:p>
          <a:p>
            <a:r>
              <a:rPr lang="en-US" dirty="0"/>
              <a:t>Nonsingular Terminal Sliding Surface</a:t>
            </a:r>
          </a:p>
          <a:p>
            <a:r>
              <a:rPr lang="en-US" dirty="0">
                <a:solidFill>
                  <a:schemeClr val="accent1"/>
                </a:solidFill>
              </a:rPr>
              <a:t>Simulations</a:t>
            </a:r>
          </a:p>
          <a:p>
            <a:r>
              <a:rPr lang="en-US" dirty="0"/>
              <a:t>Conclusions</a:t>
            </a:r>
          </a:p>
          <a:p>
            <a:r>
              <a:rPr lang="en-US" dirty="0"/>
              <a:t>Experiment</a:t>
            </a:r>
          </a:p>
        </p:txBody>
      </p:sp>
      <p:sp>
        <p:nvSpPr>
          <p:cNvPr id="4" name="Slide Number Placeholder 3"/>
          <p:cNvSpPr>
            <a:spLocks noGrp="1"/>
          </p:cNvSpPr>
          <p:nvPr>
            <p:ph type="sldNum" sz="quarter" idx="12"/>
          </p:nvPr>
        </p:nvSpPr>
        <p:spPr/>
        <p:txBody>
          <a:bodyPr/>
          <a:lstStyle/>
          <a:p>
            <a:fld id="{80DB475F-BAFD-4EEF-9F00-B5C183201CD7}" type="slidenum">
              <a:rPr lang="en-US" smtClean="0"/>
              <a:t>40</a:t>
            </a:fld>
            <a:endParaRPr lang="en-US"/>
          </a:p>
        </p:txBody>
      </p:sp>
    </p:spTree>
    <p:extLst>
      <p:ext uri="{BB962C8B-B14F-4D97-AF65-F5344CB8AC3E}">
        <p14:creationId xmlns:p14="http://schemas.microsoft.com/office/powerpoint/2010/main" val="31375651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Simulations</a:t>
            </a:r>
          </a:p>
        </p:txBody>
      </p:sp>
      <p:sp>
        <p:nvSpPr>
          <p:cNvPr id="3" name="Content Placeholder 2"/>
          <p:cNvSpPr>
            <a:spLocks noGrp="1"/>
          </p:cNvSpPr>
          <p:nvPr>
            <p:ph idx="1"/>
          </p:nvPr>
        </p:nvSpPr>
        <p:spPr/>
        <p:txBody>
          <a:bodyPr/>
          <a:lstStyle/>
          <a:p>
            <a:r>
              <a:rPr lang="en-US" dirty="0"/>
              <a:t>Propagated 2 satellites’ nonlinear equations of motion separately</a:t>
            </a:r>
          </a:p>
          <a:p>
            <a:pPr lvl="1"/>
            <a:r>
              <a:rPr lang="en-US" dirty="0"/>
              <a:t>In Earth centered inertial (ECI) frame</a:t>
            </a:r>
          </a:p>
          <a:p>
            <a:pPr lvl="1"/>
            <a:r>
              <a:rPr lang="en-US" dirty="0"/>
              <a:t>Included J2 perturbation</a:t>
            </a:r>
          </a:p>
          <a:p>
            <a:r>
              <a:rPr lang="en-US" dirty="0"/>
              <a:t>Calculated x, y, and z components at each time step for computation of control inputs</a:t>
            </a:r>
          </a:p>
          <a:p>
            <a:endParaRPr lang="en-US" dirty="0"/>
          </a:p>
        </p:txBody>
      </p:sp>
      <p:sp>
        <p:nvSpPr>
          <p:cNvPr id="4" name="Slide Number Placeholder 3"/>
          <p:cNvSpPr>
            <a:spLocks noGrp="1"/>
          </p:cNvSpPr>
          <p:nvPr>
            <p:ph type="sldNum" sz="quarter" idx="12"/>
          </p:nvPr>
        </p:nvSpPr>
        <p:spPr/>
        <p:txBody>
          <a:bodyPr/>
          <a:lstStyle/>
          <a:p>
            <a:fld id="{80DB475F-BAFD-4EEF-9F00-B5C183201CD7}" type="slidenum">
              <a:rPr lang="en-US" smtClean="0"/>
              <a:t>41</a:t>
            </a:fld>
            <a:endParaRPr lang="en-US"/>
          </a:p>
        </p:txBody>
      </p:sp>
    </p:spTree>
    <p:extLst>
      <p:ext uri="{BB962C8B-B14F-4D97-AF65-F5344CB8AC3E}">
        <p14:creationId xmlns:p14="http://schemas.microsoft.com/office/powerpoint/2010/main" val="18956903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Simulations</a:t>
            </a:r>
          </a:p>
        </p:txBody>
      </p:sp>
      <p:sp>
        <p:nvSpPr>
          <p:cNvPr id="3" name="Content Placeholder 2"/>
          <p:cNvSpPr>
            <a:spLocks noGrp="1"/>
          </p:cNvSpPr>
          <p:nvPr>
            <p:ph idx="1"/>
          </p:nvPr>
        </p:nvSpPr>
        <p:spPr/>
        <p:txBody>
          <a:bodyPr/>
          <a:lstStyle/>
          <a:p>
            <a:r>
              <a:rPr lang="en-US" dirty="0"/>
              <a:t>Initial conditions and parameters</a:t>
            </a:r>
          </a:p>
          <a:p>
            <a:pPr lvl="1"/>
            <a:r>
              <a:rPr lang="en-US" dirty="0"/>
              <a:t>Chief initial orbital elements:</a:t>
            </a:r>
          </a:p>
          <a:p>
            <a:pPr lvl="1"/>
            <a:endParaRPr lang="en-US" dirty="0"/>
          </a:p>
          <a:p>
            <a:pPr lvl="1"/>
            <a:endParaRPr lang="en-US" dirty="0"/>
          </a:p>
          <a:p>
            <a:pPr lvl="1"/>
            <a:r>
              <a:rPr lang="en-US" dirty="0"/>
              <a:t>Initial relative state:</a:t>
            </a:r>
          </a:p>
          <a:p>
            <a:pPr lvl="1"/>
            <a:endParaRPr lang="en-US" dirty="0"/>
          </a:p>
          <a:p>
            <a:pPr lvl="1"/>
            <a:endParaRPr lang="en-US" dirty="0"/>
          </a:p>
          <a:p>
            <a:pPr lvl="1"/>
            <a:r>
              <a:rPr lang="en-US" dirty="0"/>
              <a:t>Control parameters:</a:t>
            </a:r>
          </a:p>
        </p:txBody>
      </p:sp>
      <mc:AlternateContent xmlns:mc="http://schemas.openxmlformats.org/markup-compatibility/2006">
        <mc:Choice xmlns:a14="http://schemas.microsoft.com/office/drawing/2010/main" Requires="a14">
          <p:graphicFrame>
            <p:nvGraphicFramePr>
              <p:cNvPr id="4" name="Table 3"/>
              <p:cNvGraphicFramePr>
                <a:graphicFrameLocks noGrp="1"/>
              </p:cNvGraphicFramePr>
              <p:nvPr>
                <p:extLst>
                  <p:ext uri="{D42A27DB-BD31-4B8C-83A1-F6EECF244321}">
                    <p14:modId xmlns:p14="http://schemas.microsoft.com/office/powerpoint/2010/main" val="2399369248"/>
                  </p:ext>
                </p:extLst>
              </p:nvPr>
            </p:nvGraphicFramePr>
            <p:xfrm>
              <a:off x="1512518" y="2786631"/>
              <a:ext cx="8930892" cy="792480"/>
            </p:xfrm>
            <a:graphic>
              <a:graphicData uri="http://schemas.openxmlformats.org/drawingml/2006/table">
                <a:tbl>
                  <a:tblPr firstRow="1" bandRow="1">
                    <a:tableStyleId>{00A15C55-8517-42AA-B614-E9B94910E393}</a:tableStyleId>
                  </a:tblPr>
                  <a:tblGrid>
                    <a:gridCol w="1488482">
                      <a:extLst>
                        <a:ext uri="{9D8B030D-6E8A-4147-A177-3AD203B41FA5}">
                          <a16:colId xmlns:a16="http://schemas.microsoft.com/office/drawing/2014/main" val="3392068078"/>
                        </a:ext>
                      </a:extLst>
                    </a:gridCol>
                    <a:gridCol w="1488482">
                      <a:extLst>
                        <a:ext uri="{9D8B030D-6E8A-4147-A177-3AD203B41FA5}">
                          <a16:colId xmlns:a16="http://schemas.microsoft.com/office/drawing/2014/main" val="3625849164"/>
                        </a:ext>
                      </a:extLst>
                    </a:gridCol>
                    <a:gridCol w="1488482">
                      <a:extLst>
                        <a:ext uri="{9D8B030D-6E8A-4147-A177-3AD203B41FA5}">
                          <a16:colId xmlns:a16="http://schemas.microsoft.com/office/drawing/2014/main" val="1786567521"/>
                        </a:ext>
                      </a:extLst>
                    </a:gridCol>
                    <a:gridCol w="1488482">
                      <a:extLst>
                        <a:ext uri="{9D8B030D-6E8A-4147-A177-3AD203B41FA5}">
                          <a16:colId xmlns:a16="http://schemas.microsoft.com/office/drawing/2014/main" val="303848257"/>
                        </a:ext>
                      </a:extLst>
                    </a:gridCol>
                    <a:gridCol w="1488482">
                      <a:extLst>
                        <a:ext uri="{9D8B030D-6E8A-4147-A177-3AD203B41FA5}">
                          <a16:colId xmlns:a16="http://schemas.microsoft.com/office/drawing/2014/main" val="2907999879"/>
                        </a:ext>
                      </a:extLst>
                    </a:gridCol>
                    <a:gridCol w="1488482">
                      <a:extLst>
                        <a:ext uri="{9D8B030D-6E8A-4147-A177-3AD203B41FA5}">
                          <a16:colId xmlns:a16="http://schemas.microsoft.com/office/drawing/2014/main" val="2190837116"/>
                        </a:ext>
                      </a:extLst>
                    </a:gridCol>
                  </a:tblGrid>
                  <a:tr h="0">
                    <a:tc>
                      <a:txBody>
                        <a:bodyPr/>
                        <a:lstStyle/>
                        <a:p>
                          <a:r>
                            <a:rPr lang="en-US" sz="2000" baseline="0" dirty="0"/>
                            <a:t>a (km)</a:t>
                          </a:r>
                          <a:endParaRPr lang="en-US" sz="2000" dirty="0"/>
                        </a:p>
                      </a:txBody>
                      <a:tcPr>
                        <a:solidFill>
                          <a:srgbClr val="034B92"/>
                        </a:solidFill>
                      </a:tcPr>
                    </a:tc>
                    <a:tc>
                      <a:txBody>
                        <a:bodyPr/>
                        <a:lstStyle/>
                        <a:p>
                          <a:r>
                            <a:rPr lang="en-US" sz="2000" dirty="0"/>
                            <a:t>e (dim)</a:t>
                          </a:r>
                        </a:p>
                      </a:txBody>
                      <a:tcPr>
                        <a:solidFill>
                          <a:srgbClr val="034B92"/>
                        </a:solidFill>
                      </a:tcPr>
                    </a:tc>
                    <a:tc>
                      <a:txBody>
                        <a:bodyPr/>
                        <a:lstStyle/>
                        <a:p>
                          <a:r>
                            <a:rPr lang="en-US" sz="2000" dirty="0" err="1"/>
                            <a:t>i</a:t>
                          </a:r>
                          <a:r>
                            <a:rPr lang="en-US" sz="2000" dirty="0"/>
                            <a:t> (dim)</a:t>
                          </a:r>
                        </a:p>
                      </a:txBody>
                      <a:tcPr>
                        <a:solidFill>
                          <a:srgbClr val="034B92"/>
                        </a:solidFill>
                      </a:tcPr>
                    </a:tc>
                    <a:tc>
                      <a:txBody>
                        <a:bodyPr/>
                        <a:lstStyle/>
                        <a:p>
                          <a14:m>
                            <m:oMath xmlns:m="http://schemas.openxmlformats.org/officeDocument/2006/math">
                              <m:r>
                                <a:rPr lang="en-US" sz="2000" smtClean="0">
                                  <a:latin typeface="Cambria Math" panose="02040503050406030204" pitchFamily="18" charset="0"/>
                                </a:rPr>
                                <m:t>𝛀</m:t>
                              </m:r>
                            </m:oMath>
                          </a14:m>
                          <a:r>
                            <a:rPr lang="en-US" sz="2000" dirty="0"/>
                            <a:t>  (rad)</a:t>
                          </a:r>
                        </a:p>
                      </a:txBody>
                      <a:tcPr>
                        <a:solidFill>
                          <a:srgbClr val="034B92"/>
                        </a:solidFill>
                      </a:tcPr>
                    </a:tc>
                    <a:tc>
                      <a:txBody>
                        <a:bodyPr/>
                        <a:lstStyle/>
                        <a:p>
                          <a14:m>
                            <m:oMath xmlns:m="http://schemas.openxmlformats.org/officeDocument/2006/math">
                              <m:r>
                                <a:rPr lang="en-US" sz="2000" smtClean="0">
                                  <a:latin typeface="Cambria Math" panose="02040503050406030204" pitchFamily="18" charset="0"/>
                                </a:rPr>
                                <m:t>𝝎</m:t>
                              </m:r>
                            </m:oMath>
                          </a14:m>
                          <a:r>
                            <a:rPr lang="en-US" sz="2000" dirty="0"/>
                            <a:t> (rad)</a:t>
                          </a:r>
                        </a:p>
                      </a:txBody>
                      <a:tcPr>
                        <a:solidFill>
                          <a:srgbClr val="034B92"/>
                        </a:solidFill>
                      </a:tcPr>
                    </a:tc>
                    <a:tc>
                      <a:txBody>
                        <a:bodyPr/>
                        <a:lstStyle/>
                        <a:p>
                          <a14:m>
                            <m:oMath xmlns:m="http://schemas.openxmlformats.org/officeDocument/2006/math">
                              <m:sSub>
                                <m:sSubPr>
                                  <m:ctrlPr>
                                    <a:rPr lang="en-US" sz="2000" i="1" baseline="0" smtClean="0">
                                      <a:latin typeface="Cambria Math" panose="02040503050406030204" pitchFamily="18" charset="0"/>
                                    </a:rPr>
                                  </m:ctrlPr>
                                </m:sSubPr>
                                <m:e>
                                  <m:r>
                                    <a:rPr lang="en-US" sz="2000" baseline="0" smtClean="0">
                                      <a:latin typeface="Cambria Math" panose="02040503050406030204" pitchFamily="18" charset="0"/>
                                    </a:rPr>
                                    <m:t>𝑴</m:t>
                                  </m:r>
                                </m:e>
                                <m:sub>
                                  <m:r>
                                    <a:rPr lang="en-US" sz="2000" baseline="0" smtClean="0">
                                      <a:latin typeface="Cambria Math" panose="02040503050406030204" pitchFamily="18" charset="0"/>
                                    </a:rPr>
                                    <m:t>𝟎</m:t>
                                  </m:r>
                                </m:sub>
                              </m:sSub>
                            </m:oMath>
                          </a14:m>
                          <a:r>
                            <a:rPr lang="en-US" sz="2000" dirty="0"/>
                            <a:t> (rad)</a:t>
                          </a:r>
                        </a:p>
                      </a:txBody>
                      <a:tcPr>
                        <a:solidFill>
                          <a:srgbClr val="034B92"/>
                        </a:solidFill>
                      </a:tcPr>
                    </a:tc>
                    <a:extLst>
                      <a:ext uri="{0D108BD9-81ED-4DB2-BD59-A6C34878D82A}">
                        <a16:rowId xmlns:a16="http://schemas.microsoft.com/office/drawing/2014/main" val="2844814709"/>
                      </a:ext>
                    </a:extLst>
                  </a:tr>
                  <a:tr h="274320">
                    <a:tc>
                      <a:txBody>
                        <a:bodyPr/>
                        <a:lstStyle/>
                        <a:p>
                          <a:pPr algn="ctr"/>
                          <a14:m>
                            <m:oMath xmlns:m="http://schemas.openxmlformats.org/officeDocument/2006/math">
                              <m:sSub>
                                <m:sSubPr>
                                  <m:ctrlPr>
                                    <a:rPr lang="en-US" sz="2000" i="1" smtClean="0">
                                      <a:latin typeface="Cambria Math" panose="02040503050406030204" pitchFamily="18" charset="0"/>
                                    </a:rPr>
                                  </m:ctrlPr>
                                </m:sSubPr>
                                <m:e>
                                  <m:r>
                                    <a:rPr lang="en-US" sz="2000" smtClean="0">
                                      <a:latin typeface="Cambria Math" panose="02040503050406030204" pitchFamily="18" charset="0"/>
                                    </a:rPr>
                                    <m:t>𝑅</m:t>
                                  </m:r>
                                </m:e>
                                <m:sub>
                                  <m:r>
                                    <a:rPr lang="en-US" sz="2000" smtClean="0">
                                      <a:latin typeface="Cambria Math" panose="02040503050406030204" pitchFamily="18" charset="0"/>
                                    </a:rPr>
                                    <m:t>𝐸𝑎𝑟𝑡h</m:t>
                                  </m:r>
                                </m:sub>
                              </m:sSub>
                            </m:oMath>
                          </a14:m>
                          <a:r>
                            <a:rPr lang="en-US" sz="2000" dirty="0"/>
                            <a:t>+300</a:t>
                          </a:r>
                        </a:p>
                      </a:txBody>
                      <a:tcPr>
                        <a:solidFill>
                          <a:srgbClr val="ADC2DB"/>
                        </a:solidFill>
                      </a:tcPr>
                    </a:tc>
                    <a:tc>
                      <a:txBody>
                        <a:bodyPr/>
                        <a:lstStyle/>
                        <a:p>
                          <a:pPr algn="ctr"/>
                          <a:r>
                            <a:rPr lang="en-US" sz="2000" dirty="0"/>
                            <a:t>0.1</a:t>
                          </a:r>
                        </a:p>
                      </a:txBody>
                      <a:tcPr>
                        <a:solidFill>
                          <a:srgbClr val="ADC2DB"/>
                        </a:solidFill>
                      </a:tcPr>
                    </a:tc>
                    <a:tc>
                      <a:txBody>
                        <a:bodyPr/>
                        <a:lstStyle/>
                        <a:p>
                          <a:pPr algn="ctr"/>
                          <a:r>
                            <a:rPr lang="en-US" sz="2000" dirty="0"/>
                            <a:t>0</a:t>
                          </a:r>
                        </a:p>
                      </a:txBody>
                      <a:tcPr>
                        <a:solidFill>
                          <a:srgbClr val="ADC2DB"/>
                        </a:solidFill>
                      </a:tcPr>
                    </a:tc>
                    <a:tc>
                      <a:txBody>
                        <a:bodyPr/>
                        <a:lstStyle/>
                        <a:p>
                          <a:pPr algn="ct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𝜋</m:t>
                                </m:r>
                                <m:r>
                                  <a:rPr lang="en-US" sz="2000" smtClean="0">
                                    <a:latin typeface="Cambria Math" panose="02040503050406030204" pitchFamily="18" charset="0"/>
                                  </a:rPr>
                                  <m:t>/4</m:t>
                                </m:r>
                              </m:oMath>
                            </m:oMathPara>
                          </a14:m>
                          <a:endParaRPr lang="en-US" sz="2000" dirty="0"/>
                        </a:p>
                      </a:txBody>
                      <a:tcPr>
                        <a:solidFill>
                          <a:srgbClr val="ADC2DB"/>
                        </a:solidFill>
                      </a:tcPr>
                    </a:tc>
                    <a:tc>
                      <a:txBody>
                        <a:bodyPr/>
                        <a:lstStyle/>
                        <a:p>
                          <a:pPr algn="ctr"/>
                          <a14:m>
                            <m:oMathPara xmlns:m="http://schemas.openxmlformats.org/officeDocument/2006/math">
                              <m:oMathParaPr>
                                <m:jc m:val="centerGroup"/>
                              </m:oMathParaPr>
                              <m:oMath xmlns:m="http://schemas.openxmlformats.org/officeDocument/2006/math">
                                <m:r>
                                  <a:rPr lang="en-US" sz="2000" smtClean="0">
                                    <a:latin typeface="Cambria Math" panose="02040503050406030204" pitchFamily="18" charset="0"/>
                                  </a:rPr>
                                  <m:t>𝜋</m:t>
                                </m:r>
                                <m:r>
                                  <a:rPr lang="en-US" sz="2000" smtClean="0">
                                    <a:latin typeface="Cambria Math" panose="02040503050406030204" pitchFamily="18" charset="0"/>
                                  </a:rPr>
                                  <m:t>/6</m:t>
                                </m:r>
                              </m:oMath>
                            </m:oMathPara>
                          </a14:m>
                          <a:endParaRPr lang="en-US" sz="2000" dirty="0"/>
                        </a:p>
                      </a:txBody>
                      <a:tcPr>
                        <a:solidFill>
                          <a:srgbClr val="ADC2DB"/>
                        </a:solidFill>
                      </a:tcPr>
                    </a:tc>
                    <a:tc>
                      <a:txBody>
                        <a:bodyPr/>
                        <a:lstStyle/>
                        <a:p>
                          <a:pPr algn="ctr"/>
                          <a:r>
                            <a:rPr lang="en-US" sz="2000" dirty="0"/>
                            <a:t>0</a:t>
                          </a:r>
                        </a:p>
                      </a:txBody>
                      <a:tcPr>
                        <a:solidFill>
                          <a:srgbClr val="ADC2DB"/>
                        </a:solidFill>
                      </a:tcPr>
                    </a:tc>
                    <a:extLst>
                      <a:ext uri="{0D108BD9-81ED-4DB2-BD59-A6C34878D82A}">
                        <a16:rowId xmlns:a16="http://schemas.microsoft.com/office/drawing/2014/main" val="468780495"/>
                      </a:ext>
                    </a:extLst>
                  </a:tr>
                </a:tbl>
              </a:graphicData>
            </a:graphic>
          </p:graphicFrame>
        </mc:Choice>
        <mc:Fallback>
          <p:graphicFrame>
            <p:nvGraphicFramePr>
              <p:cNvPr id="4" name="Table 3"/>
              <p:cNvGraphicFramePr>
                <a:graphicFrameLocks noGrp="1"/>
              </p:cNvGraphicFramePr>
              <p:nvPr>
                <p:extLst>
                  <p:ext uri="{D42A27DB-BD31-4B8C-83A1-F6EECF244321}">
                    <p14:modId xmlns:p14="http://schemas.microsoft.com/office/powerpoint/2010/main" val="2399369248"/>
                  </p:ext>
                </p:extLst>
              </p:nvPr>
            </p:nvGraphicFramePr>
            <p:xfrm>
              <a:off x="1512518" y="2786631"/>
              <a:ext cx="8930892" cy="792480"/>
            </p:xfrm>
            <a:graphic>
              <a:graphicData uri="http://schemas.openxmlformats.org/drawingml/2006/table">
                <a:tbl>
                  <a:tblPr firstRow="1" bandRow="1">
                    <a:tableStyleId>{00A15C55-8517-42AA-B614-E9B94910E393}</a:tableStyleId>
                  </a:tblPr>
                  <a:tblGrid>
                    <a:gridCol w="1488482">
                      <a:extLst>
                        <a:ext uri="{9D8B030D-6E8A-4147-A177-3AD203B41FA5}">
                          <a16:colId xmlns:a16="http://schemas.microsoft.com/office/drawing/2014/main" val="3392068078"/>
                        </a:ext>
                      </a:extLst>
                    </a:gridCol>
                    <a:gridCol w="1488482">
                      <a:extLst>
                        <a:ext uri="{9D8B030D-6E8A-4147-A177-3AD203B41FA5}">
                          <a16:colId xmlns:a16="http://schemas.microsoft.com/office/drawing/2014/main" val="3625849164"/>
                        </a:ext>
                      </a:extLst>
                    </a:gridCol>
                    <a:gridCol w="1488482">
                      <a:extLst>
                        <a:ext uri="{9D8B030D-6E8A-4147-A177-3AD203B41FA5}">
                          <a16:colId xmlns:a16="http://schemas.microsoft.com/office/drawing/2014/main" val="1786567521"/>
                        </a:ext>
                      </a:extLst>
                    </a:gridCol>
                    <a:gridCol w="1488482">
                      <a:extLst>
                        <a:ext uri="{9D8B030D-6E8A-4147-A177-3AD203B41FA5}">
                          <a16:colId xmlns:a16="http://schemas.microsoft.com/office/drawing/2014/main" val="303848257"/>
                        </a:ext>
                      </a:extLst>
                    </a:gridCol>
                    <a:gridCol w="1488482">
                      <a:extLst>
                        <a:ext uri="{9D8B030D-6E8A-4147-A177-3AD203B41FA5}">
                          <a16:colId xmlns:a16="http://schemas.microsoft.com/office/drawing/2014/main" val="2907999879"/>
                        </a:ext>
                      </a:extLst>
                    </a:gridCol>
                    <a:gridCol w="1488482">
                      <a:extLst>
                        <a:ext uri="{9D8B030D-6E8A-4147-A177-3AD203B41FA5}">
                          <a16:colId xmlns:a16="http://schemas.microsoft.com/office/drawing/2014/main" val="2190837116"/>
                        </a:ext>
                      </a:extLst>
                    </a:gridCol>
                  </a:tblGrid>
                  <a:tr h="396240">
                    <a:tc>
                      <a:txBody>
                        <a:bodyPr/>
                        <a:lstStyle/>
                        <a:p>
                          <a:r>
                            <a:rPr lang="en-US" sz="2000" baseline="0" dirty="0"/>
                            <a:t>a (km)</a:t>
                          </a:r>
                          <a:endParaRPr lang="en-US" sz="2000" dirty="0"/>
                        </a:p>
                      </a:txBody>
                      <a:tcPr>
                        <a:solidFill>
                          <a:srgbClr val="034B92"/>
                        </a:solidFill>
                      </a:tcPr>
                    </a:tc>
                    <a:tc>
                      <a:txBody>
                        <a:bodyPr/>
                        <a:lstStyle/>
                        <a:p>
                          <a:r>
                            <a:rPr lang="en-US" sz="2000" dirty="0"/>
                            <a:t>e (dim)</a:t>
                          </a:r>
                        </a:p>
                      </a:txBody>
                      <a:tcPr>
                        <a:solidFill>
                          <a:srgbClr val="034B92"/>
                        </a:solidFill>
                      </a:tcPr>
                    </a:tc>
                    <a:tc>
                      <a:txBody>
                        <a:bodyPr/>
                        <a:lstStyle/>
                        <a:p>
                          <a:r>
                            <a:rPr lang="en-US" sz="2000" dirty="0" err="1"/>
                            <a:t>i</a:t>
                          </a:r>
                          <a:r>
                            <a:rPr lang="en-US" sz="2000" dirty="0"/>
                            <a:t> (dim)</a:t>
                          </a:r>
                        </a:p>
                      </a:txBody>
                      <a:tcPr>
                        <a:solidFill>
                          <a:srgbClr val="034B92"/>
                        </a:solidFill>
                      </a:tcPr>
                    </a:tc>
                    <a:tc>
                      <a:txBody>
                        <a:bodyPr/>
                        <a:lstStyle/>
                        <a:p>
                          <a:endParaRPr lang="en-US"/>
                        </a:p>
                      </a:txBody>
                      <a:tcPr>
                        <a:blipFill>
                          <a:blip r:embed="rId3"/>
                          <a:stretch>
                            <a:fillRect l="-300820" t="-7576" r="-202049" b="-124242"/>
                          </a:stretch>
                        </a:blipFill>
                      </a:tcPr>
                    </a:tc>
                    <a:tc>
                      <a:txBody>
                        <a:bodyPr/>
                        <a:lstStyle/>
                        <a:p>
                          <a:endParaRPr lang="en-US"/>
                        </a:p>
                      </a:txBody>
                      <a:tcPr>
                        <a:blipFill>
                          <a:blip r:embed="rId3"/>
                          <a:stretch>
                            <a:fillRect l="-399184" t="-7576" r="-101224" b="-124242"/>
                          </a:stretch>
                        </a:blipFill>
                      </a:tcPr>
                    </a:tc>
                    <a:tc>
                      <a:txBody>
                        <a:bodyPr/>
                        <a:lstStyle/>
                        <a:p>
                          <a:endParaRPr lang="en-US"/>
                        </a:p>
                      </a:txBody>
                      <a:tcPr>
                        <a:blipFill>
                          <a:blip r:embed="rId3"/>
                          <a:stretch>
                            <a:fillRect l="-501230" t="-7576" r="-1639" b="-124242"/>
                          </a:stretch>
                        </a:blipFill>
                      </a:tcPr>
                    </a:tc>
                    <a:extLst>
                      <a:ext uri="{0D108BD9-81ED-4DB2-BD59-A6C34878D82A}">
                        <a16:rowId xmlns:a16="http://schemas.microsoft.com/office/drawing/2014/main" val="2844814709"/>
                      </a:ext>
                    </a:extLst>
                  </a:tr>
                  <a:tr h="396240">
                    <a:tc>
                      <a:txBody>
                        <a:bodyPr/>
                        <a:lstStyle/>
                        <a:p>
                          <a:endParaRPr lang="en-US"/>
                        </a:p>
                      </a:txBody>
                      <a:tcPr>
                        <a:blipFill>
                          <a:blip r:embed="rId3"/>
                          <a:stretch>
                            <a:fillRect l="-410" t="-109231" r="-502459" b="-26154"/>
                          </a:stretch>
                        </a:blipFill>
                      </a:tcPr>
                    </a:tc>
                    <a:tc>
                      <a:txBody>
                        <a:bodyPr/>
                        <a:lstStyle/>
                        <a:p>
                          <a:pPr algn="ctr"/>
                          <a:r>
                            <a:rPr lang="en-US" sz="2000" dirty="0"/>
                            <a:t>0.1</a:t>
                          </a:r>
                        </a:p>
                      </a:txBody>
                      <a:tcPr>
                        <a:solidFill>
                          <a:srgbClr val="ADC2DB"/>
                        </a:solidFill>
                      </a:tcPr>
                    </a:tc>
                    <a:tc>
                      <a:txBody>
                        <a:bodyPr/>
                        <a:lstStyle/>
                        <a:p>
                          <a:pPr algn="ctr"/>
                          <a:r>
                            <a:rPr lang="en-US" sz="2000" dirty="0"/>
                            <a:t>0</a:t>
                          </a:r>
                        </a:p>
                      </a:txBody>
                      <a:tcPr>
                        <a:solidFill>
                          <a:srgbClr val="ADC2DB"/>
                        </a:solidFill>
                      </a:tcPr>
                    </a:tc>
                    <a:tc>
                      <a:txBody>
                        <a:bodyPr/>
                        <a:lstStyle/>
                        <a:p>
                          <a:endParaRPr lang="en-US"/>
                        </a:p>
                      </a:txBody>
                      <a:tcPr>
                        <a:blipFill>
                          <a:blip r:embed="rId3"/>
                          <a:stretch>
                            <a:fillRect l="-300820" t="-109231" r="-202049" b="-26154"/>
                          </a:stretch>
                        </a:blipFill>
                      </a:tcPr>
                    </a:tc>
                    <a:tc>
                      <a:txBody>
                        <a:bodyPr/>
                        <a:lstStyle/>
                        <a:p>
                          <a:endParaRPr lang="en-US"/>
                        </a:p>
                      </a:txBody>
                      <a:tcPr>
                        <a:blipFill>
                          <a:blip r:embed="rId3"/>
                          <a:stretch>
                            <a:fillRect l="-399184" t="-109231" r="-101224" b="-26154"/>
                          </a:stretch>
                        </a:blipFill>
                      </a:tcPr>
                    </a:tc>
                    <a:tc>
                      <a:txBody>
                        <a:bodyPr/>
                        <a:lstStyle/>
                        <a:p>
                          <a:pPr algn="ctr"/>
                          <a:r>
                            <a:rPr lang="en-US" sz="2000" dirty="0"/>
                            <a:t>0</a:t>
                          </a:r>
                        </a:p>
                      </a:txBody>
                      <a:tcPr>
                        <a:solidFill>
                          <a:srgbClr val="ADC2DB"/>
                        </a:solidFill>
                      </a:tcPr>
                    </a:tc>
                    <a:extLst>
                      <a:ext uri="{0D108BD9-81ED-4DB2-BD59-A6C34878D82A}">
                        <a16:rowId xmlns:a16="http://schemas.microsoft.com/office/drawing/2014/main" val="468780495"/>
                      </a:ext>
                    </a:extLst>
                  </a:tr>
                </a:tbl>
              </a:graphicData>
            </a:graphic>
          </p:graphicFrame>
        </mc:Fallback>
      </mc:AlternateContent>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372776534"/>
                  </p:ext>
                </p:extLst>
              </p:nvPr>
            </p:nvGraphicFramePr>
            <p:xfrm>
              <a:off x="1512518" y="3941352"/>
              <a:ext cx="8930892" cy="792480"/>
            </p:xfrm>
            <a:graphic>
              <a:graphicData uri="http://schemas.openxmlformats.org/drawingml/2006/table">
                <a:tbl>
                  <a:tblPr firstRow="1" bandRow="1">
                    <a:tableStyleId>{5C22544A-7EE6-4342-B048-85BDC9FD1C3A}</a:tableStyleId>
                  </a:tblPr>
                  <a:tblGrid>
                    <a:gridCol w="1488482">
                      <a:extLst>
                        <a:ext uri="{9D8B030D-6E8A-4147-A177-3AD203B41FA5}">
                          <a16:colId xmlns:a16="http://schemas.microsoft.com/office/drawing/2014/main" val="3392068078"/>
                        </a:ext>
                      </a:extLst>
                    </a:gridCol>
                    <a:gridCol w="1488482">
                      <a:extLst>
                        <a:ext uri="{9D8B030D-6E8A-4147-A177-3AD203B41FA5}">
                          <a16:colId xmlns:a16="http://schemas.microsoft.com/office/drawing/2014/main" val="3625849164"/>
                        </a:ext>
                      </a:extLst>
                    </a:gridCol>
                    <a:gridCol w="1488482">
                      <a:extLst>
                        <a:ext uri="{9D8B030D-6E8A-4147-A177-3AD203B41FA5}">
                          <a16:colId xmlns:a16="http://schemas.microsoft.com/office/drawing/2014/main" val="1786567521"/>
                        </a:ext>
                      </a:extLst>
                    </a:gridCol>
                    <a:gridCol w="1488482">
                      <a:extLst>
                        <a:ext uri="{9D8B030D-6E8A-4147-A177-3AD203B41FA5}">
                          <a16:colId xmlns:a16="http://schemas.microsoft.com/office/drawing/2014/main" val="303848257"/>
                        </a:ext>
                      </a:extLst>
                    </a:gridCol>
                    <a:gridCol w="1488482">
                      <a:extLst>
                        <a:ext uri="{9D8B030D-6E8A-4147-A177-3AD203B41FA5}">
                          <a16:colId xmlns:a16="http://schemas.microsoft.com/office/drawing/2014/main" val="2907999879"/>
                        </a:ext>
                      </a:extLst>
                    </a:gridCol>
                    <a:gridCol w="1488482">
                      <a:extLst>
                        <a:ext uri="{9D8B030D-6E8A-4147-A177-3AD203B41FA5}">
                          <a16:colId xmlns:a16="http://schemas.microsoft.com/office/drawing/2014/main" val="2190837116"/>
                        </a:ext>
                      </a:extLst>
                    </a:gridCol>
                  </a:tblGrid>
                  <a:tr h="274320">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𝟎</m:t>
                                  </m:r>
                                </m:sub>
                              </m:sSub>
                            </m:oMath>
                          </a14:m>
                          <a:r>
                            <a:rPr lang="en-US" sz="2000" dirty="0"/>
                            <a:t> (km)</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𝒚</m:t>
                                  </m:r>
                                </m:e>
                                <m:sub>
                                  <m:r>
                                    <a:rPr lang="en-US" sz="2000" b="1" i="1" smtClean="0">
                                      <a:latin typeface="Cambria Math" panose="02040503050406030204" pitchFamily="18" charset="0"/>
                                    </a:rPr>
                                    <m:t>𝟎</m:t>
                                  </m:r>
                                </m:sub>
                              </m:sSub>
                            </m:oMath>
                          </a14:m>
                          <a:r>
                            <a:rPr lang="en-US" sz="2000" dirty="0"/>
                            <a:t> (km)</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𝒛</m:t>
                                  </m:r>
                                </m:e>
                                <m:sub>
                                  <m:r>
                                    <a:rPr lang="en-US" sz="2000" b="1" i="1" smtClean="0">
                                      <a:latin typeface="Cambria Math" panose="02040503050406030204" pitchFamily="18" charset="0"/>
                                    </a:rPr>
                                    <m:t>𝟎</m:t>
                                  </m:r>
                                </m:sub>
                              </m:sSub>
                            </m:oMath>
                          </a14:m>
                          <a:r>
                            <a:rPr lang="en-US" sz="2000" dirty="0"/>
                            <a:t> (km)</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𝒙</m:t>
                                      </m:r>
                                    </m:e>
                                  </m:acc>
                                </m:e>
                                <m:sub>
                                  <m:r>
                                    <a:rPr lang="en-US" sz="2000" b="1" i="1" smtClean="0">
                                      <a:latin typeface="Cambria Math" panose="02040503050406030204" pitchFamily="18" charset="0"/>
                                    </a:rPr>
                                    <m:t>𝟎</m:t>
                                  </m:r>
                                </m:sub>
                              </m:sSub>
                            </m:oMath>
                          </a14:m>
                          <a:r>
                            <a:rPr lang="en-US" sz="2000" dirty="0"/>
                            <a:t> (km/s)</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𝒚</m:t>
                                      </m:r>
                                    </m:e>
                                  </m:acc>
                                </m:e>
                                <m:sub>
                                  <m:r>
                                    <a:rPr lang="en-US" sz="2000" b="1" i="1" smtClean="0">
                                      <a:latin typeface="Cambria Math" panose="02040503050406030204" pitchFamily="18" charset="0"/>
                                    </a:rPr>
                                    <m:t>𝟎</m:t>
                                  </m:r>
                                </m:sub>
                              </m:sSub>
                            </m:oMath>
                          </a14:m>
                          <a:r>
                            <a:rPr lang="en-US" sz="2000" dirty="0"/>
                            <a:t> (km/s)</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acc>
                                    <m:accPr>
                                      <m:chr m:val="̇"/>
                                      <m:ctrlPr>
                                        <a:rPr lang="en-US" sz="2000" b="1" i="1" smtClean="0">
                                          <a:latin typeface="Cambria Math" panose="02040503050406030204" pitchFamily="18" charset="0"/>
                                        </a:rPr>
                                      </m:ctrlPr>
                                    </m:accPr>
                                    <m:e>
                                      <m:r>
                                        <a:rPr lang="en-US" sz="2000" b="1" i="1" smtClean="0">
                                          <a:latin typeface="Cambria Math" panose="02040503050406030204" pitchFamily="18" charset="0"/>
                                        </a:rPr>
                                        <m:t>𝒛</m:t>
                                      </m:r>
                                    </m:e>
                                  </m:acc>
                                </m:e>
                                <m:sub>
                                  <m:r>
                                    <a:rPr lang="en-US" sz="2000" b="1" i="1" smtClean="0">
                                      <a:latin typeface="Cambria Math" panose="02040503050406030204" pitchFamily="18" charset="0"/>
                                    </a:rPr>
                                    <m:t>𝟎</m:t>
                                  </m:r>
                                </m:sub>
                              </m:sSub>
                            </m:oMath>
                          </a14:m>
                          <a:r>
                            <a:rPr lang="en-US" sz="2000" dirty="0"/>
                            <a:t> (km/s)</a:t>
                          </a:r>
                        </a:p>
                      </a:txBody>
                      <a:tcPr>
                        <a:solidFill>
                          <a:srgbClr val="034B92"/>
                        </a:solidFill>
                      </a:tcPr>
                    </a:tc>
                    <a:extLst>
                      <a:ext uri="{0D108BD9-81ED-4DB2-BD59-A6C34878D82A}">
                        <a16:rowId xmlns:a16="http://schemas.microsoft.com/office/drawing/2014/main" val="2844814709"/>
                      </a:ext>
                    </a:extLst>
                  </a:tr>
                  <a:tr h="274320">
                    <a:tc>
                      <a:txBody>
                        <a:bodyPr/>
                        <a:lstStyle/>
                        <a:p>
                          <a:pPr algn="ctr"/>
                          <a:r>
                            <a:rPr lang="en-US" sz="2000" dirty="0"/>
                            <a:t>10</a:t>
                          </a:r>
                        </a:p>
                      </a:txBody>
                      <a:tcPr>
                        <a:solidFill>
                          <a:srgbClr val="ADC2DB"/>
                        </a:solidFill>
                      </a:tcPr>
                    </a:tc>
                    <a:tc>
                      <a:txBody>
                        <a:bodyPr/>
                        <a:lstStyle/>
                        <a:p>
                          <a:pPr algn="ctr"/>
                          <a:r>
                            <a:rPr lang="en-US" sz="2000" dirty="0"/>
                            <a:t>5</a:t>
                          </a:r>
                        </a:p>
                      </a:txBody>
                      <a:tcPr>
                        <a:solidFill>
                          <a:srgbClr val="ADC2DB"/>
                        </a:solidFill>
                      </a:tcPr>
                    </a:tc>
                    <a:tc>
                      <a:txBody>
                        <a:bodyPr/>
                        <a:lstStyle/>
                        <a:p>
                          <a:pPr algn="ctr"/>
                          <a:r>
                            <a:rPr lang="en-US" sz="2000" dirty="0"/>
                            <a:t>5</a:t>
                          </a:r>
                        </a:p>
                      </a:txBody>
                      <a:tcPr>
                        <a:solidFill>
                          <a:srgbClr val="ADC2DB"/>
                        </a:solidFill>
                      </a:tcPr>
                    </a:tc>
                    <a:tc>
                      <a:txBody>
                        <a:bodyPr/>
                        <a:lstStyle/>
                        <a:p>
                          <a:pPr algn="ctr"/>
                          <a:r>
                            <a:rPr lang="en-US" sz="2000" dirty="0"/>
                            <a:t>0</a:t>
                          </a:r>
                        </a:p>
                      </a:txBody>
                      <a:tcPr>
                        <a:solidFill>
                          <a:srgbClr val="ADC2DB"/>
                        </a:solidFill>
                      </a:tcPr>
                    </a:tc>
                    <a:tc>
                      <a:txBody>
                        <a:bodyPr/>
                        <a:lstStyle/>
                        <a:p>
                          <a:pPr algn="ctr"/>
                          <a:r>
                            <a:rPr lang="en-US" sz="2000" dirty="0"/>
                            <a:t>0</a:t>
                          </a:r>
                        </a:p>
                      </a:txBody>
                      <a:tcPr>
                        <a:solidFill>
                          <a:srgbClr val="ADC2DB"/>
                        </a:solidFill>
                      </a:tcPr>
                    </a:tc>
                    <a:tc>
                      <a:txBody>
                        <a:bodyPr/>
                        <a:lstStyle/>
                        <a:p>
                          <a:pPr algn="ctr"/>
                          <a:r>
                            <a:rPr lang="en-US" sz="2000" dirty="0"/>
                            <a:t>0</a:t>
                          </a:r>
                        </a:p>
                      </a:txBody>
                      <a:tcPr>
                        <a:solidFill>
                          <a:srgbClr val="ADC2DB"/>
                        </a:solidFill>
                      </a:tcPr>
                    </a:tc>
                    <a:extLst>
                      <a:ext uri="{0D108BD9-81ED-4DB2-BD59-A6C34878D82A}">
                        <a16:rowId xmlns:a16="http://schemas.microsoft.com/office/drawing/2014/main" val="468780495"/>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372776534"/>
                  </p:ext>
                </p:extLst>
              </p:nvPr>
            </p:nvGraphicFramePr>
            <p:xfrm>
              <a:off x="1512518" y="3941352"/>
              <a:ext cx="8930892" cy="792480"/>
            </p:xfrm>
            <a:graphic>
              <a:graphicData uri="http://schemas.openxmlformats.org/drawingml/2006/table">
                <a:tbl>
                  <a:tblPr firstRow="1" bandRow="1">
                    <a:tableStyleId>{5C22544A-7EE6-4342-B048-85BDC9FD1C3A}</a:tableStyleId>
                  </a:tblPr>
                  <a:tblGrid>
                    <a:gridCol w="1488482">
                      <a:extLst>
                        <a:ext uri="{9D8B030D-6E8A-4147-A177-3AD203B41FA5}">
                          <a16:colId xmlns:a16="http://schemas.microsoft.com/office/drawing/2014/main" val="3392068078"/>
                        </a:ext>
                      </a:extLst>
                    </a:gridCol>
                    <a:gridCol w="1488482">
                      <a:extLst>
                        <a:ext uri="{9D8B030D-6E8A-4147-A177-3AD203B41FA5}">
                          <a16:colId xmlns:a16="http://schemas.microsoft.com/office/drawing/2014/main" val="3625849164"/>
                        </a:ext>
                      </a:extLst>
                    </a:gridCol>
                    <a:gridCol w="1488482">
                      <a:extLst>
                        <a:ext uri="{9D8B030D-6E8A-4147-A177-3AD203B41FA5}">
                          <a16:colId xmlns:a16="http://schemas.microsoft.com/office/drawing/2014/main" val="1786567521"/>
                        </a:ext>
                      </a:extLst>
                    </a:gridCol>
                    <a:gridCol w="1488482">
                      <a:extLst>
                        <a:ext uri="{9D8B030D-6E8A-4147-A177-3AD203B41FA5}">
                          <a16:colId xmlns:a16="http://schemas.microsoft.com/office/drawing/2014/main" val="303848257"/>
                        </a:ext>
                      </a:extLst>
                    </a:gridCol>
                    <a:gridCol w="1488482">
                      <a:extLst>
                        <a:ext uri="{9D8B030D-6E8A-4147-A177-3AD203B41FA5}">
                          <a16:colId xmlns:a16="http://schemas.microsoft.com/office/drawing/2014/main" val="2907999879"/>
                        </a:ext>
                      </a:extLst>
                    </a:gridCol>
                    <a:gridCol w="1488482">
                      <a:extLst>
                        <a:ext uri="{9D8B030D-6E8A-4147-A177-3AD203B41FA5}">
                          <a16:colId xmlns:a16="http://schemas.microsoft.com/office/drawing/2014/main" val="2190837116"/>
                        </a:ext>
                      </a:extLst>
                    </a:gridCol>
                  </a:tblGrid>
                  <a:tr h="396240">
                    <a:tc>
                      <a:txBody>
                        <a:bodyPr/>
                        <a:lstStyle/>
                        <a:p>
                          <a:endParaRPr lang="en-US"/>
                        </a:p>
                      </a:txBody>
                      <a:tcPr>
                        <a:blipFill>
                          <a:blip r:embed="rId4"/>
                          <a:stretch>
                            <a:fillRect l="-410" t="-7576" r="-502459" b="-125758"/>
                          </a:stretch>
                        </a:blipFill>
                      </a:tcPr>
                    </a:tc>
                    <a:tc>
                      <a:txBody>
                        <a:bodyPr/>
                        <a:lstStyle/>
                        <a:p>
                          <a:endParaRPr lang="en-US"/>
                        </a:p>
                      </a:txBody>
                      <a:tcPr>
                        <a:blipFill>
                          <a:blip r:embed="rId4"/>
                          <a:stretch>
                            <a:fillRect l="-100000" t="-7576" r="-400408" b="-125758"/>
                          </a:stretch>
                        </a:blipFill>
                      </a:tcPr>
                    </a:tc>
                    <a:tc>
                      <a:txBody>
                        <a:bodyPr/>
                        <a:lstStyle/>
                        <a:p>
                          <a:endParaRPr lang="en-US"/>
                        </a:p>
                      </a:txBody>
                      <a:tcPr>
                        <a:blipFill>
                          <a:blip r:embed="rId4"/>
                          <a:stretch>
                            <a:fillRect l="-200820" t="-7576" r="-302049" b="-125758"/>
                          </a:stretch>
                        </a:blipFill>
                      </a:tcPr>
                    </a:tc>
                    <a:tc>
                      <a:txBody>
                        <a:bodyPr/>
                        <a:lstStyle/>
                        <a:p>
                          <a:endParaRPr lang="en-US"/>
                        </a:p>
                      </a:txBody>
                      <a:tcPr>
                        <a:blipFill>
                          <a:blip r:embed="rId4"/>
                          <a:stretch>
                            <a:fillRect l="-300820" t="-7576" r="-202049" b="-125758"/>
                          </a:stretch>
                        </a:blipFill>
                      </a:tcPr>
                    </a:tc>
                    <a:tc>
                      <a:txBody>
                        <a:bodyPr/>
                        <a:lstStyle/>
                        <a:p>
                          <a:endParaRPr lang="en-US"/>
                        </a:p>
                      </a:txBody>
                      <a:tcPr>
                        <a:blipFill>
                          <a:blip r:embed="rId4"/>
                          <a:stretch>
                            <a:fillRect l="-399184" t="-7576" r="-101224" b="-125758"/>
                          </a:stretch>
                        </a:blipFill>
                      </a:tcPr>
                    </a:tc>
                    <a:tc>
                      <a:txBody>
                        <a:bodyPr/>
                        <a:lstStyle/>
                        <a:p>
                          <a:endParaRPr lang="en-US"/>
                        </a:p>
                      </a:txBody>
                      <a:tcPr>
                        <a:blipFill>
                          <a:blip r:embed="rId4"/>
                          <a:stretch>
                            <a:fillRect l="-501230" t="-7576" r="-1639" b="-125758"/>
                          </a:stretch>
                        </a:blipFill>
                      </a:tcPr>
                    </a:tc>
                    <a:extLst>
                      <a:ext uri="{0D108BD9-81ED-4DB2-BD59-A6C34878D82A}">
                        <a16:rowId xmlns:a16="http://schemas.microsoft.com/office/drawing/2014/main" val="2844814709"/>
                      </a:ext>
                    </a:extLst>
                  </a:tr>
                  <a:tr h="396240">
                    <a:tc>
                      <a:txBody>
                        <a:bodyPr/>
                        <a:lstStyle/>
                        <a:p>
                          <a:pPr algn="ctr"/>
                          <a:r>
                            <a:rPr lang="en-US" sz="2000" dirty="0"/>
                            <a:t>10</a:t>
                          </a:r>
                        </a:p>
                      </a:txBody>
                      <a:tcPr>
                        <a:solidFill>
                          <a:srgbClr val="ADC2DB"/>
                        </a:solidFill>
                      </a:tcPr>
                    </a:tc>
                    <a:tc>
                      <a:txBody>
                        <a:bodyPr/>
                        <a:lstStyle/>
                        <a:p>
                          <a:pPr algn="ctr"/>
                          <a:r>
                            <a:rPr lang="en-US" sz="2000" dirty="0"/>
                            <a:t>5</a:t>
                          </a:r>
                        </a:p>
                      </a:txBody>
                      <a:tcPr>
                        <a:solidFill>
                          <a:srgbClr val="ADC2DB"/>
                        </a:solidFill>
                      </a:tcPr>
                    </a:tc>
                    <a:tc>
                      <a:txBody>
                        <a:bodyPr/>
                        <a:lstStyle/>
                        <a:p>
                          <a:pPr algn="ctr"/>
                          <a:r>
                            <a:rPr lang="en-US" sz="2000" dirty="0"/>
                            <a:t>5</a:t>
                          </a:r>
                        </a:p>
                      </a:txBody>
                      <a:tcPr>
                        <a:solidFill>
                          <a:srgbClr val="ADC2DB"/>
                        </a:solidFill>
                      </a:tcPr>
                    </a:tc>
                    <a:tc>
                      <a:txBody>
                        <a:bodyPr/>
                        <a:lstStyle/>
                        <a:p>
                          <a:pPr algn="ctr"/>
                          <a:r>
                            <a:rPr lang="en-US" sz="2000" dirty="0"/>
                            <a:t>0</a:t>
                          </a:r>
                        </a:p>
                      </a:txBody>
                      <a:tcPr>
                        <a:solidFill>
                          <a:srgbClr val="ADC2DB"/>
                        </a:solidFill>
                      </a:tcPr>
                    </a:tc>
                    <a:tc>
                      <a:txBody>
                        <a:bodyPr/>
                        <a:lstStyle/>
                        <a:p>
                          <a:pPr algn="ctr"/>
                          <a:r>
                            <a:rPr lang="en-US" sz="2000" dirty="0"/>
                            <a:t>0</a:t>
                          </a:r>
                        </a:p>
                      </a:txBody>
                      <a:tcPr>
                        <a:solidFill>
                          <a:srgbClr val="ADC2DB"/>
                        </a:solidFill>
                      </a:tcPr>
                    </a:tc>
                    <a:tc>
                      <a:txBody>
                        <a:bodyPr/>
                        <a:lstStyle/>
                        <a:p>
                          <a:pPr algn="ctr"/>
                          <a:r>
                            <a:rPr lang="en-US" sz="2000" dirty="0"/>
                            <a:t>0</a:t>
                          </a:r>
                        </a:p>
                      </a:txBody>
                      <a:tcPr>
                        <a:solidFill>
                          <a:srgbClr val="ADC2DB"/>
                        </a:solidFill>
                      </a:tcPr>
                    </a:tc>
                    <a:extLst>
                      <a:ext uri="{0D108BD9-81ED-4DB2-BD59-A6C34878D82A}">
                        <a16:rowId xmlns:a16="http://schemas.microsoft.com/office/drawing/2014/main" val="468780495"/>
                      </a:ext>
                    </a:extLst>
                  </a:tr>
                </a:tbl>
              </a:graphicData>
            </a:graphic>
          </p:graphicFrame>
        </mc:Fallback>
      </mc:AlternateContent>
      <p:sp>
        <p:nvSpPr>
          <p:cNvPr id="7" name="Slide Number Placeholder 6"/>
          <p:cNvSpPr>
            <a:spLocks noGrp="1"/>
          </p:cNvSpPr>
          <p:nvPr>
            <p:ph type="sldNum" sz="quarter" idx="12"/>
          </p:nvPr>
        </p:nvSpPr>
        <p:spPr/>
        <p:txBody>
          <a:bodyPr/>
          <a:lstStyle/>
          <a:p>
            <a:fld id="{80DB475F-BAFD-4EEF-9F00-B5C183201CD7}" type="slidenum">
              <a:rPr lang="en-US" smtClean="0"/>
              <a:t>42</a:t>
            </a:fld>
            <a:endParaRPr lang="en-US"/>
          </a:p>
        </p:txBody>
      </p:sp>
      <mc:AlternateContent xmlns:mc="http://schemas.openxmlformats.org/markup-compatibility/2006">
        <mc:Choice xmlns:a14="http://schemas.microsoft.com/office/drawing/2010/main" Requires="a14">
          <p:graphicFrame>
            <p:nvGraphicFramePr>
              <p:cNvPr id="8" name="Table 7"/>
              <p:cNvGraphicFramePr>
                <a:graphicFrameLocks noGrp="1"/>
              </p:cNvGraphicFramePr>
              <p:nvPr>
                <p:extLst>
                  <p:ext uri="{D42A27DB-BD31-4B8C-83A1-F6EECF244321}">
                    <p14:modId xmlns:p14="http://schemas.microsoft.com/office/powerpoint/2010/main" val="64300951"/>
                  </p:ext>
                </p:extLst>
              </p:nvPr>
            </p:nvGraphicFramePr>
            <p:xfrm>
              <a:off x="1512518" y="5098780"/>
              <a:ext cx="5959092" cy="792480"/>
            </p:xfrm>
            <a:graphic>
              <a:graphicData uri="http://schemas.openxmlformats.org/drawingml/2006/table">
                <a:tbl>
                  <a:tblPr firstRow="1" bandRow="1">
                    <a:tableStyleId>{5C22544A-7EE6-4342-B048-85BDC9FD1C3A}</a:tableStyleId>
                  </a:tblPr>
                  <a:tblGrid>
                    <a:gridCol w="1489773">
                      <a:extLst>
                        <a:ext uri="{9D8B030D-6E8A-4147-A177-3AD203B41FA5}">
                          <a16:colId xmlns:a16="http://schemas.microsoft.com/office/drawing/2014/main" val="3392068078"/>
                        </a:ext>
                      </a:extLst>
                    </a:gridCol>
                    <a:gridCol w="1489773">
                      <a:extLst>
                        <a:ext uri="{9D8B030D-6E8A-4147-A177-3AD203B41FA5}">
                          <a16:colId xmlns:a16="http://schemas.microsoft.com/office/drawing/2014/main" val="3625849164"/>
                        </a:ext>
                      </a:extLst>
                    </a:gridCol>
                    <a:gridCol w="1489773">
                      <a:extLst>
                        <a:ext uri="{9D8B030D-6E8A-4147-A177-3AD203B41FA5}">
                          <a16:colId xmlns:a16="http://schemas.microsoft.com/office/drawing/2014/main" val="1786567521"/>
                        </a:ext>
                      </a:extLst>
                    </a:gridCol>
                    <a:gridCol w="1489773">
                      <a:extLst>
                        <a:ext uri="{9D8B030D-6E8A-4147-A177-3AD203B41FA5}">
                          <a16:colId xmlns:a16="http://schemas.microsoft.com/office/drawing/2014/main" val="303848257"/>
                        </a:ext>
                      </a:extLst>
                    </a:gridCol>
                  </a:tblGrid>
                  <a:tr h="274320">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a14:m>
                          <a:r>
                            <a:rPr lang="en-US" sz="2000" dirty="0"/>
                            <a:t> (dim)</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𝒎</m:t>
                                  </m:r>
                                </m:e>
                                <m:sub>
                                  <m:r>
                                    <a:rPr lang="en-US" sz="2000" b="1" i="1" smtClean="0">
                                      <a:latin typeface="Cambria Math" panose="02040503050406030204" pitchFamily="18" charset="0"/>
                                    </a:rPr>
                                    <m:t>𝟏</m:t>
                                  </m:r>
                                </m:sub>
                              </m:sSub>
                            </m:oMath>
                          </a14:m>
                          <a:r>
                            <a:rPr lang="en-US" sz="2000" dirty="0"/>
                            <a:t> (dim)</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𝒎</m:t>
                                  </m:r>
                                </m:e>
                                <m:sub>
                                  <m:r>
                                    <a:rPr lang="en-US" sz="2000" b="1" i="1" smtClean="0">
                                      <a:latin typeface="Cambria Math" panose="02040503050406030204" pitchFamily="18" charset="0"/>
                                    </a:rPr>
                                    <m:t>𝟐</m:t>
                                  </m:r>
                                </m:sub>
                              </m:sSub>
                            </m:oMath>
                          </a14:m>
                          <a:r>
                            <a:rPr lang="en-US" sz="2000" dirty="0"/>
                            <a:t> (dim)</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𝒌</m:t>
                                  </m:r>
                                </m:e>
                                <m:sub>
                                  <m:r>
                                    <a:rPr lang="en-US" sz="2000" b="1" i="1" smtClean="0">
                                      <a:latin typeface="Cambria Math" panose="02040503050406030204" pitchFamily="18" charset="0"/>
                                    </a:rPr>
                                    <m:t>𝒊</m:t>
                                  </m:r>
                                </m:sub>
                              </m:sSub>
                            </m:oMath>
                          </a14:m>
                          <a:r>
                            <a:rPr lang="en-US" sz="2000" dirty="0"/>
                            <a:t> (N)</a:t>
                          </a:r>
                        </a:p>
                      </a:txBody>
                      <a:tcPr>
                        <a:solidFill>
                          <a:srgbClr val="034B92"/>
                        </a:solidFill>
                      </a:tcPr>
                    </a:tc>
                    <a:extLst>
                      <a:ext uri="{0D108BD9-81ED-4DB2-BD59-A6C34878D82A}">
                        <a16:rowId xmlns:a16="http://schemas.microsoft.com/office/drawing/2014/main" val="2844814709"/>
                      </a:ext>
                    </a:extLst>
                  </a:tr>
                  <a:tr h="274320">
                    <a:tc>
                      <a:txBody>
                        <a:bodyPr/>
                        <a:lstStyle/>
                        <a:p>
                          <a:pPr algn="ctr"/>
                          <a:r>
                            <a:rPr lang="en-US" sz="2000" dirty="0"/>
                            <a:t>0.1</a:t>
                          </a:r>
                        </a:p>
                      </a:txBody>
                      <a:tcPr>
                        <a:solidFill>
                          <a:srgbClr val="ADC2DB"/>
                        </a:solidFill>
                      </a:tcPr>
                    </a:tc>
                    <a:tc>
                      <a:txBody>
                        <a:bodyPr/>
                        <a:lstStyle/>
                        <a:p>
                          <a:pPr algn="ctr"/>
                          <a:r>
                            <a:rPr lang="en-US" sz="2000" dirty="0"/>
                            <a:t>3</a:t>
                          </a:r>
                        </a:p>
                      </a:txBody>
                      <a:tcPr>
                        <a:solidFill>
                          <a:srgbClr val="ADC2DB"/>
                        </a:solidFill>
                      </a:tcPr>
                    </a:tc>
                    <a:tc>
                      <a:txBody>
                        <a:bodyPr/>
                        <a:lstStyle/>
                        <a:p>
                          <a:pPr algn="ctr"/>
                          <a:r>
                            <a:rPr lang="en-US" sz="2000" dirty="0"/>
                            <a:t>5</a:t>
                          </a:r>
                        </a:p>
                      </a:txBody>
                      <a:tcPr>
                        <a:solidFill>
                          <a:srgbClr val="ADC2DB"/>
                        </a:solidFill>
                      </a:tcPr>
                    </a:tc>
                    <a:tc>
                      <a:txBody>
                        <a:bodyPr/>
                        <a:lstStyle/>
                        <a:p>
                          <a:pPr algn="ctr"/>
                          <a:r>
                            <a:rPr lang="en-US" sz="2000" dirty="0"/>
                            <a:t>1.0</a:t>
                          </a:r>
                        </a:p>
                      </a:txBody>
                      <a:tcPr>
                        <a:solidFill>
                          <a:srgbClr val="ADC2DB"/>
                        </a:solidFill>
                      </a:tcPr>
                    </a:tc>
                    <a:extLst>
                      <a:ext uri="{0D108BD9-81ED-4DB2-BD59-A6C34878D82A}">
                        <a16:rowId xmlns:a16="http://schemas.microsoft.com/office/drawing/2014/main" val="468780495"/>
                      </a:ext>
                    </a:extLst>
                  </a:tr>
                </a:tbl>
              </a:graphicData>
            </a:graphic>
          </p:graphicFrame>
        </mc:Choice>
        <mc:Fallback>
          <p:graphicFrame>
            <p:nvGraphicFramePr>
              <p:cNvPr id="8" name="Table 7"/>
              <p:cNvGraphicFramePr>
                <a:graphicFrameLocks noGrp="1"/>
              </p:cNvGraphicFramePr>
              <p:nvPr>
                <p:extLst>
                  <p:ext uri="{D42A27DB-BD31-4B8C-83A1-F6EECF244321}">
                    <p14:modId xmlns:p14="http://schemas.microsoft.com/office/powerpoint/2010/main" val="64300951"/>
                  </p:ext>
                </p:extLst>
              </p:nvPr>
            </p:nvGraphicFramePr>
            <p:xfrm>
              <a:off x="1512518" y="5098780"/>
              <a:ext cx="5959092" cy="792480"/>
            </p:xfrm>
            <a:graphic>
              <a:graphicData uri="http://schemas.openxmlformats.org/drawingml/2006/table">
                <a:tbl>
                  <a:tblPr firstRow="1" bandRow="1">
                    <a:tableStyleId>{5C22544A-7EE6-4342-B048-85BDC9FD1C3A}</a:tableStyleId>
                  </a:tblPr>
                  <a:tblGrid>
                    <a:gridCol w="1489773">
                      <a:extLst>
                        <a:ext uri="{9D8B030D-6E8A-4147-A177-3AD203B41FA5}">
                          <a16:colId xmlns:a16="http://schemas.microsoft.com/office/drawing/2014/main" val="3392068078"/>
                        </a:ext>
                      </a:extLst>
                    </a:gridCol>
                    <a:gridCol w="1489773">
                      <a:extLst>
                        <a:ext uri="{9D8B030D-6E8A-4147-A177-3AD203B41FA5}">
                          <a16:colId xmlns:a16="http://schemas.microsoft.com/office/drawing/2014/main" val="3625849164"/>
                        </a:ext>
                      </a:extLst>
                    </a:gridCol>
                    <a:gridCol w="1489773">
                      <a:extLst>
                        <a:ext uri="{9D8B030D-6E8A-4147-A177-3AD203B41FA5}">
                          <a16:colId xmlns:a16="http://schemas.microsoft.com/office/drawing/2014/main" val="1786567521"/>
                        </a:ext>
                      </a:extLst>
                    </a:gridCol>
                    <a:gridCol w="1489773">
                      <a:extLst>
                        <a:ext uri="{9D8B030D-6E8A-4147-A177-3AD203B41FA5}">
                          <a16:colId xmlns:a16="http://schemas.microsoft.com/office/drawing/2014/main" val="303848257"/>
                        </a:ext>
                      </a:extLst>
                    </a:gridCol>
                  </a:tblGrid>
                  <a:tr h="396240">
                    <a:tc>
                      <a:txBody>
                        <a:bodyPr/>
                        <a:lstStyle/>
                        <a:p>
                          <a:endParaRPr lang="en-US"/>
                        </a:p>
                      </a:txBody>
                      <a:tcPr>
                        <a:blipFill>
                          <a:blip r:embed="rId5"/>
                          <a:stretch>
                            <a:fillRect l="-408" t="-7576" r="-300816" b="-124242"/>
                          </a:stretch>
                        </a:blipFill>
                      </a:tcPr>
                    </a:tc>
                    <a:tc>
                      <a:txBody>
                        <a:bodyPr/>
                        <a:lstStyle/>
                        <a:p>
                          <a:endParaRPr lang="en-US"/>
                        </a:p>
                      </a:txBody>
                      <a:tcPr>
                        <a:blipFill>
                          <a:blip r:embed="rId5"/>
                          <a:stretch>
                            <a:fillRect l="-100820" t="-7576" r="-202049" b="-124242"/>
                          </a:stretch>
                        </a:blipFill>
                      </a:tcPr>
                    </a:tc>
                    <a:tc>
                      <a:txBody>
                        <a:bodyPr/>
                        <a:lstStyle/>
                        <a:p>
                          <a:endParaRPr lang="en-US"/>
                        </a:p>
                      </a:txBody>
                      <a:tcPr>
                        <a:blipFill>
                          <a:blip r:embed="rId5"/>
                          <a:stretch>
                            <a:fillRect l="-200000" t="-7576" r="-101224" b="-124242"/>
                          </a:stretch>
                        </a:blipFill>
                      </a:tcPr>
                    </a:tc>
                    <a:tc>
                      <a:txBody>
                        <a:bodyPr/>
                        <a:lstStyle/>
                        <a:p>
                          <a:endParaRPr lang="en-US"/>
                        </a:p>
                      </a:txBody>
                      <a:tcPr>
                        <a:blipFill>
                          <a:blip r:embed="rId5"/>
                          <a:stretch>
                            <a:fillRect l="-301230" t="-7576" r="-1639" b="-124242"/>
                          </a:stretch>
                        </a:blipFill>
                      </a:tcPr>
                    </a:tc>
                    <a:extLst>
                      <a:ext uri="{0D108BD9-81ED-4DB2-BD59-A6C34878D82A}">
                        <a16:rowId xmlns:a16="http://schemas.microsoft.com/office/drawing/2014/main" val="2844814709"/>
                      </a:ext>
                    </a:extLst>
                  </a:tr>
                  <a:tr h="396240">
                    <a:tc>
                      <a:txBody>
                        <a:bodyPr/>
                        <a:lstStyle/>
                        <a:p>
                          <a:pPr algn="ctr"/>
                          <a:r>
                            <a:rPr lang="en-US" sz="2000" dirty="0"/>
                            <a:t>0.1</a:t>
                          </a:r>
                        </a:p>
                      </a:txBody>
                      <a:tcPr>
                        <a:solidFill>
                          <a:srgbClr val="ADC2DB"/>
                        </a:solidFill>
                      </a:tcPr>
                    </a:tc>
                    <a:tc>
                      <a:txBody>
                        <a:bodyPr/>
                        <a:lstStyle/>
                        <a:p>
                          <a:pPr algn="ctr"/>
                          <a:r>
                            <a:rPr lang="en-US" sz="2000" dirty="0"/>
                            <a:t>3</a:t>
                          </a:r>
                        </a:p>
                      </a:txBody>
                      <a:tcPr>
                        <a:solidFill>
                          <a:srgbClr val="ADC2DB"/>
                        </a:solidFill>
                      </a:tcPr>
                    </a:tc>
                    <a:tc>
                      <a:txBody>
                        <a:bodyPr/>
                        <a:lstStyle/>
                        <a:p>
                          <a:pPr algn="ctr"/>
                          <a:r>
                            <a:rPr lang="en-US" sz="2000" dirty="0"/>
                            <a:t>5</a:t>
                          </a:r>
                        </a:p>
                      </a:txBody>
                      <a:tcPr>
                        <a:solidFill>
                          <a:srgbClr val="ADC2DB"/>
                        </a:solidFill>
                      </a:tcPr>
                    </a:tc>
                    <a:tc>
                      <a:txBody>
                        <a:bodyPr/>
                        <a:lstStyle/>
                        <a:p>
                          <a:pPr algn="ctr"/>
                          <a:r>
                            <a:rPr lang="en-US" sz="2000" dirty="0"/>
                            <a:t>1.0</a:t>
                          </a:r>
                        </a:p>
                      </a:txBody>
                      <a:tcPr>
                        <a:solidFill>
                          <a:srgbClr val="ADC2DB"/>
                        </a:solidFill>
                      </a:tcPr>
                    </a:tc>
                    <a:extLst>
                      <a:ext uri="{0D108BD9-81ED-4DB2-BD59-A6C34878D82A}">
                        <a16:rowId xmlns:a16="http://schemas.microsoft.com/office/drawing/2014/main" val="468780495"/>
                      </a:ext>
                    </a:extLst>
                  </a:tr>
                </a:tbl>
              </a:graphicData>
            </a:graphic>
          </p:graphicFrame>
        </mc:Fallback>
      </mc:AlternateContent>
    </p:spTree>
    <p:extLst>
      <p:ext uri="{BB962C8B-B14F-4D97-AF65-F5344CB8AC3E}">
        <p14:creationId xmlns:p14="http://schemas.microsoft.com/office/powerpoint/2010/main" val="331466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Simulations</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Error magnitudes:</a:t>
                </a:r>
              </a:p>
              <a:p>
                <a:pPr lvl="1"/>
                <a:r>
                  <a:rPr lang="en-US" dirty="0"/>
                  <a:t>Disturbances: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𝑖</m:t>
                        </m:r>
                      </m:sub>
                    </m:sSub>
                  </m:oMath>
                </a14:m>
                <a:endParaRPr lang="en-US" dirty="0"/>
              </a:p>
              <a:p>
                <a:pPr lvl="1"/>
                <a:r>
                  <a:rPr lang="en-US" dirty="0"/>
                  <a:t>Thrust error: multiplicative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pitchFamily="18" charset="0"/>
                          </a:rPr>
                          <m:t>𝑖</m:t>
                        </m:r>
                      </m:sub>
                    </m:sSub>
                  </m:oMath>
                </a14:m>
                <a:r>
                  <a:rPr lang="en-US" dirty="0"/>
                  <a:t>) and noise (</a:t>
                </a:r>
                <a14:m>
                  <m:oMath xmlns:m="http://schemas.openxmlformats.org/officeDocument/2006/math">
                    <m:r>
                      <a:rPr lang="en-US" b="0" i="1" smtClean="0">
                        <a:latin typeface="Cambria Math" panose="02040503050406030204" pitchFamily="18" charset="0"/>
                      </a:rPr>
                      <m:t>𝛿</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𝑖</m:t>
                        </m:r>
                      </m:sub>
                    </m:sSub>
                  </m:oMath>
                </a14:m>
                <a:r>
                  <a:rPr lang="en-US" dirty="0"/>
                  <a:t>)</a:t>
                </a:r>
              </a:p>
              <a:p>
                <a:pPr lvl="2"/>
                <a14:m>
                  <m:oMath xmlns:m="http://schemas.openxmlformats.org/officeDocument/2006/math">
                    <m:sSub>
                      <m:sSubPr>
                        <m:ctrlPr>
                          <a:rPr lang="en-US">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𝑖</m:t>
                        </m:r>
                      </m:sub>
                    </m:sSub>
                    <m:r>
                      <a:rPr lang="en-US">
                        <a:latin typeface="Cambria Math" panose="02040503050406030204" pitchFamily="18" charset="0"/>
                      </a:rPr>
                      <m:t>=</m:t>
                    </m:r>
                    <m:sSub>
                      <m:sSubPr>
                        <m:ctrlPr>
                          <a:rPr lang="en-US">
                            <a:latin typeface="Cambria Math" panose="02040503050406030204" pitchFamily="18" charset="0"/>
                          </a:rPr>
                        </m:ctrlPr>
                      </m:sSubPr>
                      <m:e>
                        <m:r>
                          <a:rPr lang="en-US">
                            <a:latin typeface="Cambria Math" panose="02040503050406030204" pitchFamily="18" charset="0"/>
                          </a:rPr>
                          <m:t>𝑏</m:t>
                        </m:r>
                      </m:e>
                      <m:sub>
                        <m:r>
                          <a:rPr lang="en-US">
                            <a:latin typeface="Cambria Math" panose="02040503050406030204" pitchFamily="18" charset="0"/>
                          </a:rPr>
                          <m:t>𝑖</m:t>
                        </m:r>
                      </m:sub>
                    </m:sSub>
                    <m:sSub>
                      <m:sSubPr>
                        <m:ctrlPr>
                          <a:rPr lang="en-US">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𝑖</m:t>
                        </m:r>
                        <m:r>
                          <a:rPr lang="en-US">
                            <a:latin typeface="Cambria Math" panose="02040503050406030204" pitchFamily="18" charset="0"/>
                          </a:rPr>
                          <m:t>0</m:t>
                        </m:r>
                      </m:sub>
                    </m:sSub>
                    <m:r>
                      <a:rPr lang="en-US">
                        <a:latin typeface="Cambria Math" panose="02040503050406030204" pitchFamily="18" charset="0"/>
                      </a:rPr>
                      <m:t>+</m:t>
                    </m:r>
                    <m:r>
                      <a:rPr lang="en-US">
                        <a:latin typeface="Cambria Math" panose="02040503050406030204" pitchFamily="18" charset="0"/>
                      </a:rPr>
                      <m:t>𝛿</m:t>
                    </m:r>
                    <m:sSub>
                      <m:sSubPr>
                        <m:ctrlPr>
                          <a:rPr lang="en-US">
                            <a:latin typeface="Cambria Math" panose="02040503050406030204" pitchFamily="18" charset="0"/>
                          </a:rPr>
                        </m:ctrlPr>
                      </m:sSubPr>
                      <m:e>
                        <m:r>
                          <a:rPr lang="en-US">
                            <a:latin typeface="Cambria Math" panose="02040503050406030204" pitchFamily="18" charset="0"/>
                          </a:rPr>
                          <m:t>𝑢</m:t>
                        </m:r>
                      </m:e>
                      <m:sub>
                        <m:r>
                          <a:rPr lang="en-US">
                            <a:latin typeface="Cambria Math" panose="02040503050406030204" pitchFamily="18" charset="0"/>
                          </a:rPr>
                          <m:t>𝑖</m:t>
                        </m:r>
                      </m:sub>
                    </m:sSub>
                  </m:oMath>
                </a14:m>
                <a:endParaRPr lang="en-US" dirty="0"/>
              </a:p>
              <a:p>
                <a:pPr lvl="2"/>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27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43</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1434694779"/>
                  </p:ext>
                </p:extLst>
              </p:nvPr>
            </p:nvGraphicFramePr>
            <p:xfrm>
              <a:off x="3310318" y="3835967"/>
              <a:ext cx="5486400" cy="110420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2068078"/>
                        </a:ext>
                      </a:extLst>
                    </a:gridCol>
                    <a:gridCol w="1828800">
                      <a:extLst>
                        <a:ext uri="{9D8B030D-6E8A-4147-A177-3AD203B41FA5}">
                          <a16:colId xmlns:a16="http://schemas.microsoft.com/office/drawing/2014/main" val="3625849164"/>
                        </a:ext>
                      </a:extLst>
                    </a:gridCol>
                    <a:gridCol w="1828800">
                      <a:extLst>
                        <a:ext uri="{9D8B030D-6E8A-4147-A177-3AD203B41FA5}">
                          <a16:colId xmlns:a16="http://schemas.microsoft.com/office/drawing/2014/main" val="1786567521"/>
                        </a:ext>
                      </a:extLst>
                    </a:gridCol>
                  </a:tblGrid>
                  <a:tr h="274320">
                    <a:tc>
                      <a:txBody>
                        <a:bodyPr/>
                        <a:lstStyle/>
                        <a:p>
                          <a:r>
                            <a:rPr lang="en-US" sz="2000" dirty="0"/>
                            <a:t>Disturbance (</a:t>
                          </a:r>
                          <a14:m>
                            <m:oMath xmlns:m="http://schemas.openxmlformats.org/officeDocument/2006/math">
                              <m:r>
                                <a:rPr lang="en-US" sz="2000" b="1" i="1" smtClean="0">
                                  <a:latin typeface="Cambria Math" panose="02040503050406030204" pitchFamily="18" charset="0"/>
                                </a:rPr>
                                <m:t>𝒎</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𝒔</m:t>
                                  </m:r>
                                </m:e>
                                <m:sup>
                                  <m:r>
                                    <a:rPr lang="en-US" sz="2000" b="1" i="1" smtClean="0">
                                      <a:latin typeface="Cambria Math" panose="02040503050406030204" pitchFamily="18" charset="0"/>
                                    </a:rPr>
                                    <m:t>𝟐</m:t>
                                  </m:r>
                                </m:sup>
                              </m:sSup>
                            </m:oMath>
                          </a14:m>
                          <a:r>
                            <a:rPr lang="en-US" sz="2000" dirty="0"/>
                            <a:t>)</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𝒊</m:t>
                                  </m:r>
                                </m:sub>
                              </m:sSub>
                            </m:oMath>
                          </a14:m>
                          <a:r>
                            <a:rPr lang="en-US" sz="2000" dirty="0"/>
                            <a:t> (dim)</a:t>
                          </a:r>
                        </a:p>
                      </a:txBody>
                      <a:tcPr>
                        <a:solidFill>
                          <a:srgbClr val="034B92"/>
                        </a:solidFill>
                      </a:tcPr>
                    </a:tc>
                    <a:tc>
                      <a:txBody>
                        <a:bodyPr/>
                        <a:lstStyle/>
                        <a:p>
                          <a14:m>
                            <m:oMath xmlns:m="http://schemas.openxmlformats.org/officeDocument/2006/math">
                              <m:r>
                                <a:rPr lang="en-US" sz="2000" b="1" i="1" smtClean="0">
                                  <a:latin typeface="Cambria Math" panose="02040503050406030204" pitchFamily="18" charset="0"/>
                                </a:rPr>
                                <m:t>𝜹</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1" i="1" smtClean="0">
                                      <a:latin typeface="Cambria Math" panose="02040503050406030204" pitchFamily="18" charset="0"/>
                                    </a:rPr>
                                    <m:t>𝒊</m:t>
                                  </m:r>
                                </m:sub>
                              </m:sSub>
                            </m:oMath>
                          </a14:m>
                          <a:r>
                            <a:rPr lang="en-US" sz="2000" dirty="0"/>
                            <a:t> (N)</a:t>
                          </a:r>
                        </a:p>
                      </a:txBody>
                      <a:tcPr>
                        <a:solidFill>
                          <a:srgbClr val="034B92"/>
                        </a:solidFill>
                      </a:tcPr>
                    </a:tc>
                    <a:extLst>
                      <a:ext uri="{0D108BD9-81ED-4DB2-BD59-A6C34878D82A}">
                        <a16:rowId xmlns:a16="http://schemas.microsoft.com/office/drawing/2014/main" val="2844814709"/>
                      </a:ext>
                    </a:extLst>
                  </a:tr>
                  <a:tr h="364956">
                    <a:tc>
                      <a:txBody>
                        <a:bodyPr/>
                        <a:lstStyle/>
                        <a:p>
                          <a:pPr algn="ctr"/>
                          <a:r>
                            <a:rPr lang="en-US" sz="2000" dirty="0"/>
                            <a:t>0.01</a:t>
                          </a:r>
                        </a:p>
                      </a:txBody>
                      <a:tcPr>
                        <a:solidFill>
                          <a:srgbClr val="ADC2DB"/>
                        </a:solidFill>
                      </a:tcPr>
                    </a:tc>
                    <a:tc>
                      <a:txBody>
                        <a:bodyPr/>
                        <a:lstStyle/>
                        <a:p>
                          <a:pPr algn="ctr"/>
                          <a:r>
                            <a:rPr lang="en-US" sz="2000" dirty="0"/>
                            <a:t>0.9</a:t>
                          </a:r>
                        </a:p>
                      </a:txBody>
                      <a:tcPr>
                        <a:solidFill>
                          <a:srgbClr val="ADC2DB"/>
                        </a:solidFill>
                      </a:tcPr>
                    </a:tc>
                    <a:tc>
                      <a:txBody>
                        <a:bodyPr/>
                        <a:lstStyle/>
                        <a:p>
                          <a:pPr algn="ctr"/>
                          <a:r>
                            <a:rPr lang="en-US" sz="2000" dirty="0"/>
                            <a:t>0.1</a:t>
                          </a:r>
                        </a:p>
                      </a:txBody>
                      <a:tcPr>
                        <a:solidFill>
                          <a:srgbClr val="ADC2DB"/>
                        </a:solidFill>
                      </a:tcPr>
                    </a:tc>
                    <a:extLst>
                      <a:ext uri="{0D108BD9-81ED-4DB2-BD59-A6C34878D82A}">
                        <a16:rowId xmlns:a16="http://schemas.microsoft.com/office/drawing/2014/main" val="468780495"/>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1434694779"/>
                  </p:ext>
                </p:extLst>
              </p:nvPr>
            </p:nvGraphicFramePr>
            <p:xfrm>
              <a:off x="3310318" y="3835967"/>
              <a:ext cx="5486400" cy="110420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2068078"/>
                        </a:ext>
                      </a:extLst>
                    </a:gridCol>
                    <a:gridCol w="1828800">
                      <a:extLst>
                        <a:ext uri="{9D8B030D-6E8A-4147-A177-3AD203B41FA5}">
                          <a16:colId xmlns:a16="http://schemas.microsoft.com/office/drawing/2014/main" val="3625849164"/>
                        </a:ext>
                      </a:extLst>
                    </a:gridCol>
                    <a:gridCol w="1828800">
                      <a:extLst>
                        <a:ext uri="{9D8B030D-6E8A-4147-A177-3AD203B41FA5}">
                          <a16:colId xmlns:a16="http://schemas.microsoft.com/office/drawing/2014/main" val="1786567521"/>
                        </a:ext>
                      </a:extLst>
                    </a:gridCol>
                  </a:tblGrid>
                  <a:tr h="707962">
                    <a:tc>
                      <a:txBody>
                        <a:bodyPr/>
                        <a:lstStyle/>
                        <a:p>
                          <a:endParaRPr lang="en-US"/>
                        </a:p>
                      </a:txBody>
                      <a:tcPr>
                        <a:blipFill>
                          <a:blip r:embed="rId4"/>
                          <a:stretch>
                            <a:fillRect l="-667" t="-4274" r="-201667" b="-70085"/>
                          </a:stretch>
                        </a:blipFill>
                      </a:tcPr>
                    </a:tc>
                    <a:tc>
                      <a:txBody>
                        <a:bodyPr/>
                        <a:lstStyle/>
                        <a:p>
                          <a:endParaRPr lang="en-US"/>
                        </a:p>
                      </a:txBody>
                      <a:tcPr>
                        <a:blipFill>
                          <a:blip r:embed="rId4"/>
                          <a:stretch>
                            <a:fillRect l="-100332" t="-4274" r="-100997" b="-70085"/>
                          </a:stretch>
                        </a:blipFill>
                      </a:tcPr>
                    </a:tc>
                    <a:tc>
                      <a:txBody>
                        <a:bodyPr/>
                        <a:lstStyle/>
                        <a:p>
                          <a:endParaRPr lang="en-US"/>
                        </a:p>
                      </a:txBody>
                      <a:tcPr>
                        <a:blipFill>
                          <a:blip r:embed="rId4"/>
                          <a:stretch>
                            <a:fillRect l="-201000" t="-4274" r="-1333" b="-70085"/>
                          </a:stretch>
                        </a:blipFill>
                      </a:tcPr>
                    </a:tc>
                    <a:extLst>
                      <a:ext uri="{0D108BD9-81ED-4DB2-BD59-A6C34878D82A}">
                        <a16:rowId xmlns:a16="http://schemas.microsoft.com/office/drawing/2014/main" val="2844814709"/>
                      </a:ext>
                    </a:extLst>
                  </a:tr>
                  <a:tr h="396240">
                    <a:tc>
                      <a:txBody>
                        <a:bodyPr/>
                        <a:lstStyle/>
                        <a:p>
                          <a:pPr algn="ctr"/>
                          <a:r>
                            <a:rPr lang="en-US" sz="2000" dirty="0"/>
                            <a:t>0.01</a:t>
                          </a:r>
                        </a:p>
                      </a:txBody>
                      <a:tcPr>
                        <a:solidFill>
                          <a:srgbClr val="ADC2DB"/>
                        </a:solidFill>
                      </a:tcPr>
                    </a:tc>
                    <a:tc>
                      <a:txBody>
                        <a:bodyPr/>
                        <a:lstStyle/>
                        <a:p>
                          <a:pPr algn="ctr"/>
                          <a:r>
                            <a:rPr lang="en-US" sz="2000" dirty="0"/>
                            <a:t>0.9</a:t>
                          </a:r>
                        </a:p>
                      </a:txBody>
                      <a:tcPr>
                        <a:solidFill>
                          <a:srgbClr val="ADC2DB"/>
                        </a:solidFill>
                      </a:tcPr>
                    </a:tc>
                    <a:tc>
                      <a:txBody>
                        <a:bodyPr/>
                        <a:lstStyle/>
                        <a:p>
                          <a:pPr algn="ctr"/>
                          <a:r>
                            <a:rPr lang="en-US" sz="2000" dirty="0"/>
                            <a:t>0.1</a:t>
                          </a:r>
                        </a:p>
                      </a:txBody>
                      <a:tcPr>
                        <a:solidFill>
                          <a:srgbClr val="ADC2DB"/>
                        </a:solidFill>
                      </a:tcPr>
                    </a:tc>
                    <a:extLst>
                      <a:ext uri="{0D108BD9-81ED-4DB2-BD59-A6C34878D82A}">
                        <a16:rowId xmlns:a16="http://schemas.microsoft.com/office/drawing/2014/main" val="468780495"/>
                      </a:ext>
                    </a:extLst>
                  </a:tr>
                </a:tbl>
              </a:graphicData>
            </a:graphic>
          </p:graphicFrame>
        </mc:Fallback>
      </mc:AlternateContent>
    </p:spTree>
    <p:extLst>
      <p:ext uri="{BB962C8B-B14F-4D97-AF65-F5344CB8AC3E}">
        <p14:creationId xmlns:p14="http://schemas.microsoft.com/office/powerpoint/2010/main" val="2969446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1"/>
          </a:solidFill>
          <a:effectLst/>
        </p:spPr>
      </p:sp>
      <p:sp>
        <p:nvSpPr>
          <p:cNvPr id="14" name="Rectangle 13">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pic>
        <p:nvPicPr>
          <p:cNvPr id="9" name="Content Placeholder 5" descr="LVLH_Relative"/>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70696" y="1640113"/>
            <a:ext cx="5335931" cy="4052238"/>
          </a:xfrm>
          <a:prstGeom prst="rect">
            <a:avLst/>
          </a:prstGeom>
          <a:noFill/>
        </p:spPr>
      </p:pic>
      <p:sp>
        <p:nvSpPr>
          <p:cNvPr id="2" name="Title 1"/>
          <p:cNvSpPr>
            <a:spLocks noGrp="1"/>
          </p:cNvSpPr>
          <p:nvPr>
            <p:ph type="title"/>
          </p:nvPr>
        </p:nvSpPr>
        <p:spPr>
          <a:xfrm>
            <a:off x="8160774" y="619431"/>
            <a:ext cx="3372464" cy="920611"/>
          </a:xfrm>
        </p:spPr>
        <p:txBody>
          <a:bodyPr vert="horz" lIns="91440" tIns="45720" rIns="91440" bIns="45720" rtlCol="0" anchor="b">
            <a:normAutofit/>
          </a:bodyPr>
          <a:lstStyle/>
          <a:p>
            <a:pPr>
              <a:lnSpc>
                <a:spcPct val="80000"/>
              </a:lnSpc>
            </a:pPr>
            <a:r>
              <a:rPr lang="en-US" sz="5600" dirty="0">
                <a:solidFill>
                  <a:srgbClr val="FFFFFF"/>
                </a:solidFill>
              </a:rPr>
              <a:t>Simulations</a:t>
            </a:r>
          </a:p>
        </p:txBody>
      </p:sp>
      <p:sp>
        <p:nvSpPr>
          <p:cNvPr id="4" name="Slide Number Placeholder 3"/>
          <p:cNvSpPr>
            <a:spLocks noGrp="1"/>
          </p:cNvSpPr>
          <p:nvPr>
            <p:ph type="sldNum" sz="quarter" idx="12"/>
          </p:nvPr>
        </p:nvSpPr>
        <p:spPr>
          <a:xfrm>
            <a:off x="8763926" y="5876412"/>
            <a:ext cx="2926080" cy="1397039"/>
          </a:xfrm>
        </p:spPr>
        <p:txBody>
          <a:bodyPr vert="horz" lIns="91440" tIns="45720" rIns="91440" bIns="45720" rtlCol="0" anchor="b">
            <a:normAutofit/>
          </a:bodyPr>
          <a:lstStyle/>
          <a:p>
            <a:pPr defTabSz="914400">
              <a:lnSpc>
                <a:spcPct val="90000"/>
              </a:lnSpc>
              <a:spcAft>
                <a:spcPts val="600"/>
              </a:spcAft>
            </a:pPr>
            <a:fld id="{80DB475F-BAFD-4EEF-9F00-B5C183201CD7}" type="slidenum">
              <a:rPr lang="en-US" sz="9500" smtClean="0">
                <a:solidFill>
                  <a:srgbClr val="FFFFFF">
                    <a:alpha val="25000"/>
                  </a:srgbClr>
                </a:solidFill>
              </a:rPr>
              <a:pPr defTabSz="914400">
                <a:lnSpc>
                  <a:spcPct val="90000"/>
                </a:lnSpc>
                <a:spcAft>
                  <a:spcPts val="600"/>
                </a:spcAft>
              </a:pPr>
              <a:t>44</a:t>
            </a:fld>
            <a:endParaRPr lang="en-US" sz="9500" dirty="0">
              <a:solidFill>
                <a:srgbClr val="FFFFFF">
                  <a:alpha val="25000"/>
                </a:srgbClr>
              </a:solidFill>
            </a:endParaRPr>
          </a:p>
        </p:txBody>
      </p:sp>
      <p:pic>
        <p:nvPicPr>
          <p:cNvPr id="10" name="Picture 9" descr="LVLH_Traj"/>
          <p:cNvPicPr/>
          <p:nvPr/>
        </p:nvPicPr>
        <p:blipFill>
          <a:blip r:embed="rId4">
            <a:extLst>
              <a:ext uri="{28A0092B-C50C-407E-A947-70E740481C1C}">
                <a14:useLocalDpi xmlns:a14="http://schemas.microsoft.com/office/drawing/2010/main" val="0"/>
              </a:ext>
            </a:extLst>
          </a:blip>
          <a:srcRect/>
          <a:stretch>
            <a:fillRect/>
          </a:stretch>
        </p:blipFill>
        <p:spPr bwMode="auto">
          <a:xfrm>
            <a:off x="6215438" y="1640113"/>
            <a:ext cx="5414056" cy="4052238"/>
          </a:xfrm>
          <a:prstGeom prst="rect">
            <a:avLst/>
          </a:prstGeom>
          <a:noFill/>
          <a:ln>
            <a:noFill/>
          </a:ln>
        </p:spPr>
      </p:pic>
      <p:sp>
        <p:nvSpPr>
          <p:cNvPr id="3" name="Rectangle 2"/>
          <p:cNvSpPr/>
          <p:nvPr/>
        </p:nvSpPr>
        <p:spPr>
          <a:xfrm>
            <a:off x="1928923" y="5792422"/>
            <a:ext cx="2621230" cy="369332"/>
          </a:xfrm>
          <a:prstGeom prst="rect">
            <a:avLst/>
          </a:prstGeom>
        </p:spPr>
        <p:txBody>
          <a:bodyPr wrap="none">
            <a:spAutoFit/>
          </a:bodyPr>
          <a:lstStyle/>
          <a:p>
            <a:pPr marR="0" lvl="0" algn="ctr">
              <a:spcBef>
                <a:spcPts val="400"/>
              </a:spcBef>
              <a:spcAft>
                <a:spcPts val="1000"/>
              </a:spcAft>
              <a:buSzPts val="800"/>
              <a:tabLst>
                <a:tab pos="457200" algn="l"/>
              </a:tabLst>
            </a:pPr>
            <a:r>
              <a:rPr lang="en-US" dirty="0">
                <a:latin typeface="Times New Roman" panose="02020603050405020304" pitchFamily="18" charset="0"/>
                <a:ea typeface="SimSun" panose="02010600030101010101" pitchFamily="2" charset="-122"/>
              </a:rPr>
              <a:t>Relative orbit components</a:t>
            </a:r>
          </a:p>
        </p:txBody>
      </p:sp>
      <p:sp>
        <p:nvSpPr>
          <p:cNvPr id="11" name="Rectangle 10"/>
          <p:cNvSpPr/>
          <p:nvPr/>
        </p:nvSpPr>
        <p:spPr>
          <a:xfrm>
            <a:off x="7278426" y="5792422"/>
            <a:ext cx="3288080"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Satellite trajectories in ECI frame</a:t>
            </a:r>
            <a:endParaRPr lang="en-US" dirty="0"/>
          </a:p>
        </p:txBody>
      </p:sp>
    </p:spTree>
    <p:extLst>
      <p:ext uri="{BB962C8B-B14F-4D97-AF65-F5344CB8AC3E}">
        <p14:creationId xmlns:p14="http://schemas.microsoft.com/office/powerpoint/2010/main" val="3784304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1"/>
          </a:solidFill>
          <a:effectLst/>
        </p:spPr>
      </p:sp>
      <p:sp>
        <p:nvSpPr>
          <p:cNvPr id="14" name="Rectangle 13">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0774" y="619431"/>
            <a:ext cx="3372464" cy="920611"/>
          </a:xfrm>
        </p:spPr>
        <p:txBody>
          <a:bodyPr vert="horz" lIns="91440" tIns="45720" rIns="91440" bIns="45720" rtlCol="0" anchor="b">
            <a:normAutofit/>
          </a:bodyPr>
          <a:lstStyle/>
          <a:p>
            <a:pPr>
              <a:lnSpc>
                <a:spcPct val="80000"/>
              </a:lnSpc>
            </a:pPr>
            <a:r>
              <a:rPr lang="en-US" sz="5600" dirty="0">
                <a:solidFill>
                  <a:srgbClr val="FFFFFF"/>
                </a:solidFill>
              </a:rPr>
              <a:t>Simulations</a:t>
            </a:r>
          </a:p>
        </p:txBody>
      </p:sp>
      <p:sp>
        <p:nvSpPr>
          <p:cNvPr id="4" name="Slide Number Placeholder 3"/>
          <p:cNvSpPr>
            <a:spLocks noGrp="1"/>
          </p:cNvSpPr>
          <p:nvPr>
            <p:ph type="sldNum" sz="quarter" idx="12"/>
          </p:nvPr>
        </p:nvSpPr>
        <p:spPr>
          <a:xfrm>
            <a:off x="8763926" y="5876412"/>
            <a:ext cx="2926080" cy="1397039"/>
          </a:xfrm>
        </p:spPr>
        <p:txBody>
          <a:bodyPr vert="horz" lIns="91440" tIns="45720" rIns="91440" bIns="45720" rtlCol="0" anchor="b">
            <a:normAutofit/>
          </a:bodyPr>
          <a:lstStyle/>
          <a:p>
            <a:pPr defTabSz="914400">
              <a:lnSpc>
                <a:spcPct val="90000"/>
              </a:lnSpc>
              <a:spcAft>
                <a:spcPts val="600"/>
              </a:spcAft>
            </a:pPr>
            <a:fld id="{80DB475F-BAFD-4EEF-9F00-B5C183201CD7}" type="slidenum">
              <a:rPr lang="en-US" sz="9500" smtClean="0">
                <a:solidFill>
                  <a:srgbClr val="FFFFFF">
                    <a:alpha val="25000"/>
                  </a:srgbClr>
                </a:solidFill>
              </a:rPr>
              <a:pPr defTabSz="914400">
                <a:lnSpc>
                  <a:spcPct val="90000"/>
                </a:lnSpc>
                <a:spcAft>
                  <a:spcPts val="600"/>
                </a:spcAft>
              </a:pPr>
              <a:t>45</a:t>
            </a:fld>
            <a:endParaRPr lang="en-US" sz="9500" dirty="0">
              <a:solidFill>
                <a:srgbClr val="FFFFFF">
                  <a:alpha val="25000"/>
                </a:srgbClr>
              </a:solidFill>
            </a:endParaRPr>
          </a:p>
        </p:txBody>
      </p:sp>
      <mc:AlternateContent xmlns:mc="http://schemas.openxmlformats.org/markup-compatibility/2006">
        <mc:Choice xmlns:a14="http://schemas.microsoft.com/office/drawing/2010/main" Requires="a14">
          <p:sp>
            <p:nvSpPr>
              <p:cNvPr id="3" name="Rectangle 2"/>
              <p:cNvSpPr/>
              <p:nvPr/>
            </p:nvSpPr>
            <p:spPr>
              <a:xfrm>
                <a:off x="1430255" y="5792422"/>
                <a:ext cx="3555076" cy="369332"/>
              </a:xfrm>
              <a:prstGeom prst="rect">
                <a:avLst/>
              </a:prstGeom>
            </p:spPr>
            <p:txBody>
              <a:bodyPr wrap="none">
                <a:spAutoFit/>
              </a:bodyPr>
              <a:lstStyle/>
              <a:p>
                <a:pPr marR="0" lvl="0" algn="ctr">
                  <a:spcBef>
                    <a:spcPts val="400"/>
                  </a:spcBef>
                  <a:spcAft>
                    <a:spcPts val="1000"/>
                  </a:spcAft>
                  <a:buSzPts val="800"/>
                  <a:tabLst>
                    <a:tab pos="457200" algn="l"/>
                  </a:tabLst>
                </a:pPr>
                <a:r>
                  <a:rPr lang="en-US" dirty="0">
                    <a:latin typeface="Times New Roman" panose="02020603050405020304" pitchFamily="18" charset="0"/>
                    <a:ea typeface="SimSun" panose="02010600030101010101" pitchFamily="2" charset="-122"/>
                  </a:rPr>
                  <a:t>Error in relative orbit components, </a:t>
                </a:r>
                <a14:m>
                  <m:oMath xmlns:m="http://schemas.openxmlformats.org/officeDocument/2006/math">
                    <m:r>
                      <a:rPr lang="en-US" b="0" i="1" smtClean="0">
                        <a:latin typeface="Cambria Math" panose="02040503050406030204" pitchFamily="18" charset="0"/>
                        <a:ea typeface="SimSun" panose="02010600030101010101" pitchFamily="2" charset="-122"/>
                      </a:rPr>
                      <m:t>𝜀</m:t>
                    </m:r>
                  </m:oMath>
                </a14:m>
                <a:endParaRPr lang="en-US" dirty="0">
                  <a:latin typeface="Times New Roman" panose="02020603050405020304" pitchFamily="18" charset="0"/>
                  <a:ea typeface="SimSun" panose="02010600030101010101" pitchFamily="2" charset="-122"/>
                </a:endParaRPr>
              </a:p>
            </p:txBody>
          </p:sp>
        </mc:Choice>
        <mc:Fallback>
          <p:sp>
            <p:nvSpPr>
              <p:cNvPr id="3" name="Rectangle 2"/>
              <p:cNvSpPr>
                <a:spLocks noRot="1" noChangeAspect="1" noMove="1" noResize="1" noEditPoints="1" noAdjustHandles="1" noChangeArrowheads="1" noChangeShapeType="1" noTextEdit="1"/>
              </p:cNvSpPr>
              <p:nvPr/>
            </p:nvSpPr>
            <p:spPr>
              <a:xfrm>
                <a:off x="1430255" y="5792422"/>
                <a:ext cx="3555076" cy="369332"/>
              </a:xfrm>
              <a:prstGeom prst="rect">
                <a:avLst/>
              </a:prstGeom>
              <a:blipFill>
                <a:blip r:embed="rId3"/>
                <a:stretch>
                  <a:fillRect l="-1029" t="-8197" b="-2459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p:cNvSpPr/>
              <p:nvPr/>
            </p:nvSpPr>
            <p:spPr>
              <a:xfrm>
                <a:off x="7509360" y="5792422"/>
                <a:ext cx="3082127" cy="369332"/>
              </a:xfrm>
              <a:prstGeom prst="rect">
                <a:avLst/>
              </a:prstGeom>
            </p:spPr>
            <p:txBody>
              <a:bodyPr wrap="none">
                <a:spAutoFit/>
              </a:bodyPr>
              <a:lstStyle/>
              <a:p>
                <a:pPr marR="0" lvl="0" algn="ctr">
                  <a:spcBef>
                    <a:spcPts val="400"/>
                  </a:spcBef>
                  <a:spcAft>
                    <a:spcPts val="1000"/>
                  </a:spcAft>
                  <a:buSzPts val="800"/>
                  <a:tabLst>
                    <a:tab pos="457200" algn="l"/>
                  </a:tabLst>
                </a:pPr>
                <a:r>
                  <a:rPr lang="en-US" dirty="0">
                    <a:latin typeface="Times New Roman" panose="02020603050405020304" pitchFamily="18" charset="0"/>
                    <a:ea typeface="SimSun" panose="02010600030101010101" pitchFamily="2" charset="-122"/>
                  </a:rPr>
                  <a:t>Sliding variable components, </a:t>
                </a:r>
                <a14:m>
                  <m:oMath xmlns:m="http://schemas.openxmlformats.org/officeDocument/2006/math">
                    <m:r>
                      <a:rPr lang="en-US" b="0" i="1" smtClean="0">
                        <a:latin typeface="Cambria Math" panose="02040503050406030204" pitchFamily="18" charset="0"/>
                        <a:ea typeface="SimSun" panose="02010600030101010101" pitchFamily="2" charset="-122"/>
                      </a:rPr>
                      <m:t>𝜎</m:t>
                    </m:r>
                  </m:oMath>
                </a14:m>
                <a:endParaRPr lang="en-US" dirty="0">
                  <a:latin typeface="Times New Roman" panose="02020603050405020304" pitchFamily="18" charset="0"/>
                  <a:ea typeface="SimSun" panose="02010600030101010101" pitchFamily="2" charset="-122"/>
                </a:endParaRPr>
              </a:p>
            </p:txBody>
          </p:sp>
        </mc:Choice>
        <mc:Fallback>
          <p:sp>
            <p:nvSpPr>
              <p:cNvPr id="11" name="Rectangle 10"/>
              <p:cNvSpPr>
                <a:spLocks noRot="1" noChangeAspect="1" noMove="1" noResize="1" noEditPoints="1" noAdjustHandles="1" noChangeArrowheads="1" noChangeShapeType="1" noTextEdit="1"/>
              </p:cNvSpPr>
              <p:nvPr/>
            </p:nvSpPr>
            <p:spPr>
              <a:xfrm>
                <a:off x="7509360" y="5792422"/>
                <a:ext cx="3082127" cy="369332"/>
              </a:xfrm>
              <a:prstGeom prst="rect">
                <a:avLst/>
              </a:prstGeom>
              <a:blipFill>
                <a:blip r:embed="rId4"/>
                <a:stretch>
                  <a:fillRect l="-1386" t="-8197" b="-24590"/>
                </a:stretch>
              </a:blipFill>
            </p:spPr>
            <p:txBody>
              <a:bodyPr/>
              <a:lstStyle/>
              <a:p>
                <a:r>
                  <a:rPr lang="en-US">
                    <a:noFill/>
                  </a:rPr>
                  <a:t> </a:t>
                </a:r>
              </a:p>
            </p:txBody>
          </p:sp>
        </mc:Fallback>
      </mc:AlternateContent>
      <p:pic>
        <p:nvPicPr>
          <p:cNvPr id="13" name="Content Placeholder 4" descr="LVLH_error"/>
          <p:cNvPicPr>
            <a:picLocks/>
          </p:cNvPicPr>
          <p:nvPr/>
        </p:nvPicPr>
        <p:blipFill>
          <a:blip r:embed="rId5">
            <a:extLst>
              <a:ext uri="{28A0092B-C50C-407E-A947-70E740481C1C}">
                <a14:useLocalDpi xmlns:a14="http://schemas.microsoft.com/office/drawing/2010/main" val="0"/>
              </a:ext>
            </a:extLst>
          </a:blip>
          <a:srcRect/>
          <a:stretch>
            <a:fillRect/>
          </a:stretch>
        </p:blipFill>
        <p:spPr bwMode="auto">
          <a:xfrm>
            <a:off x="403803" y="1640113"/>
            <a:ext cx="5607979" cy="4052238"/>
          </a:xfrm>
          <a:prstGeom prst="rect">
            <a:avLst/>
          </a:prstGeom>
          <a:noFill/>
        </p:spPr>
      </p:pic>
      <p:pic>
        <p:nvPicPr>
          <p:cNvPr id="15" name="Picture 14" descr="sigma"/>
          <p:cNvPicPr/>
          <p:nvPr/>
        </p:nvPicPr>
        <p:blipFill>
          <a:blip r:embed="rId6">
            <a:extLst>
              <a:ext uri="{28A0092B-C50C-407E-A947-70E740481C1C}">
                <a14:useLocalDpi xmlns:a14="http://schemas.microsoft.com/office/drawing/2010/main" val="0"/>
              </a:ext>
            </a:extLst>
          </a:blip>
          <a:srcRect/>
          <a:stretch>
            <a:fillRect/>
          </a:stretch>
        </p:blipFill>
        <p:spPr bwMode="auto">
          <a:xfrm>
            <a:off x="6343393" y="1640113"/>
            <a:ext cx="5414056" cy="4052238"/>
          </a:xfrm>
          <a:prstGeom prst="rect">
            <a:avLst/>
          </a:prstGeom>
          <a:noFill/>
          <a:ln>
            <a:noFill/>
          </a:ln>
        </p:spPr>
      </p:pic>
    </p:spTree>
    <p:extLst>
      <p:ext uri="{BB962C8B-B14F-4D97-AF65-F5344CB8AC3E}">
        <p14:creationId xmlns:p14="http://schemas.microsoft.com/office/powerpoint/2010/main" val="16283454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1"/>
          </a:solidFill>
          <a:effectLst/>
        </p:spPr>
      </p:sp>
      <p:sp>
        <p:nvSpPr>
          <p:cNvPr id="14" name="Rectangle 13">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0774" y="619431"/>
            <a:ext cx="3372464" cy="920611"/>
          </a:xfrm>
        </p:spPr>
        <p:txBody>
          <a:bodyPr vert="horz" lIns="91440" tIns="45720" rIns="91440" bIns="45720" rtlCol="0" anchor="b">
            <a:normAutofit/>
          </a:bodyPr>
          <a:lstStyle/>
          <a:p>
            <a:pPr>
              <a:lnSpc>
                <a:spcPct val="80000"/>
              </a:lnSpc>
            </a:pPr>
            <a:r>
              <a:rPr lang="en-US" sz="5600" dirty="0">
                <a:solidFill>
                  <a:srgbClr val="FFFFFF"/>
                </a:solidFill>
              </a:rPr>
              <a:t>Simulations</a:t>
            </a:r>
          </a:p>
        </p:txBody>
      </p:sp>
      <p:sp>
        <p:nvSpPr>
          <p:cNvPr id="4" name="Slide Number Placeholder 3"/>
          <p:cNvSpPr>
            <a:spLocks noGrp="1"/>
          </p:cNvSpPr>
          <p:nvPr>
            <p:ph type="sldNum" sz="quarter" idx="12"/>
          </p:nvPr>
        </p:nvSpPr>
        <p:spPr>
          <a:xfrm>
            <a:off x="8763926" y="5876412"/>
            <a:ext cx="2926080" cy="1397039"/>
          </a:xfrm>
        </p:spPr>
        <p:txBody>
          <a:bodyPr vert="horz" lIns="91440" tIns="45720" rIns="91440" bIns="45720" rtlCol="0" anchor="b">
            <a:normAutofit/>
          </a:bodyPr>
          <a:lstStyle/>
          <a:p>
            <a:pPr defTabSz="914400">
              <a:lnSpc>
                <a:spcPct val="90000"/>
              </a:lnSpc>
              <a:spcAft>
                <a:spcPts val="600"/>
              </a:spcAft>
            </a:pPr>
            <a:fld id="{80DB475F-BAFD-4EEF-9F00-B5C183201CD7}" type="slidenum">
              <a:rPr lang="en-US" sz="9500" smtClean="0">
                <a:solidFill>
                  <a:srgbClr val="FFFFFF">
                    <a:alpha val="25000"/>
                  </a:srgbClr>
                </a:solidFill>
              </a:rPr>
              <a:pPr defTabSz="914400">
                <a:lnSpc>
                  <a:spcPct val="90000"/>
                </a:lnSpc>
                <a:spcAft>
                  <a:spcPts val="600"/>
                </a:spcAft>
              </a:pPr>
              <a:t>46</a:t>
            </a:fld>
            <a:endParaRPr lang="en-US" sz="9500" dirty="0">
              <a:solidFill>
                <a:srgbClr val="FFFFFF">
                  <a:alpha val="25000"/>
                </a:srgbClr>
              </a:solidFill>
            </a:endParaRPr>
          </a:p>
        </p:txBody>
      </p:sp>
      <p:sp>
        <p:nvSpPr>
          <p:cNvPr id="3" name="Rectangle 2"/>
          <p:cNvSpPr/>
          <p:nvPr/>
        </p:nvSpPr>
        <p:spPr>
          <a:xfrm>
            <a:off x="1811905" y="5792422"/>
            <a:ext cx="2826415" cy="369332"/>
          </a:xfrm>
          <a:prstGeom prst="rect">
            <a:avLst/>
          </a:prstGeom>
        </p:spPr>
        <p:txBody>
          <a:bodyPr wrap="none">
            <a:spAutoFit/>
          </a:bodyPr>
          <a:lstStyle/>
          <a:p>
            <a:pPr algn="ctr">
              <a:spcBef>
                <a:spcPts val="400"/>
              </a:spcBef>
              <a:spcAft>
                <a:spcPts val="1000"/>
              </a:spcAft>
              <a:buSzPts val="800"/>
              <a:tabLst>
                <a:tab pos="457200" algn="l"/>
              </a:tabLst>
            </a:pPr>
            <a:r>
              <a:rPr lang="en-US" dirty="0">
                <a:latin typeface="Times New Roman" panose="02020603050405020304" pitchFamily="18" charset="0"/>
                <a:ea typeface="SimSun" panose="02010600030101010101" pitchFamily="2" charset="-122"/>
              </a:rPr>
              <a:t>Control input components, u</a:t>
            </a:r>
          </a:p>
        </p:txBody>
      </p:sp>
      <mc:AlternateContent xmlns:mc="http://schemas.openxmlformats.org/markup-compatibility/2006">
        <mc:Choice xmlns:a14="http://schemas.microsoft.com/office/drawing/2010/main" Requires="a14">
          <p:sp>
            <p:nvSpPr>
              <p:cNvPr id="11" name="Rectangle 10"/>
              <p:cNvSpPr/>
              <p:nvPr/>
            </p:nvSpPr>
            <p:spPr>
              <a:xfrm>
                <a:off x="7843587" y="5792422"/>
                <a:ext cx="2413673" cy="369332"/>
              </a:xfrm>
              <a:prstGeom prst="rect">
                <a:avLst/>
              </a:prstGeom>
            </p:spPr>
            <p:txBody>
              <a:bodyPr wrap="none">
                <a:spAutoFit/>
              </a:bodyPr>
              <a:lstStyle/>
              <a:p>
                <a:pPr marR="0" lvl="0" algn="ctr">
                  <a:spcBef>
                    <a:spcPts val="400"/>
                  </a:spcBef>
                  <a:spcAft>
                    <a:spcPts val="1000"/>
                  </a:spcAft>
                  <a:buSzPts val="800"/>
                  <a:tabLst>
                    <a:tab pos="457200" algn="l"/>
                  </a:tabLst>
                </a:pPr>
                <a:r>
                  <a:rPr lang="en-US" dirty="0">
                    <a:latin typeface="Times New Roman" panose="02020603050405020304" pitchFamily="18" charset="0"/>
                    <a:ea typeface="SimSun" panose="02010600030101010101" pitchFamily="2" charset="-122"/>
                  </a:rPr>
                  <a:t>Total </a:t>
                </a:r>
                <a14:m>
                  <m:oMath xmlns:m="http://schemas.openxmlformats.org/officeDocument/2006/math">
                    <m:r>
                      <m:rPr>
                        <m:sty m:val="p"/>
                      </m:rPr>
                      <a:rPr lang="en-US">
                        <a:latin typeface="Cambria Math" panose="02040503050406030204" pitchFamily="18" charset="0"/>
                        <a:ea typeface="SimSun" panose="02010600030101010101" pitchFamily="2" charset="-122"/>
                      </a:rPr>
                      <m:t>Δ</m:t>
                    </m:r>
                    <m:r>
                      <a:rPr lang="en-US" i="1">
                        <a:latin typeface="Cambria Math" panose="02040503050406030204" pitchFamily="18" charset="0"/>
                        <a:ea typeface="SimSun" panose="02010600030101010101" pitchFamily="2" charset="-122"/>
                      </a:rPr>
                      <m:t>𝑉</m:t>
                    </m:r>
                  </m:oMath>
                </a14:m>
                <a:r>
                  <a:rPr lang="en-US" dirty="0">
                    <a:latin typeface="Times New Roman" panose="02020603050405020304" pitchFamily="18" charset="0"/>
                    <a:ea typeface="SimSun" panose="02010600030101010101" pitchFamily="2" charset="-122"/>
                  </a:rPr>
                  <a:t> over one orbit </a:t>
                </a:r>
              </a:p>
            </p:txBody>
          </p:sp>
        </mc:Choice>
        <mc:Fallback>
          <p:sp>
            <p:nvSpPr>
              <p:cNvPr id="11" name="Rectangle 10"/>
              <p:cNvSpPr>
                <a:spLocks noRot="1" noChangeAspect="1" noMove="1" noResize="1" noEditPoints="1" noAdjustHandles="1" noChangeArrowheads="1" noChangeShapeType="1" noTextEdit="1"/>
              </p:cNvSpPr>
              <p:nvPr/>
            </p:nvSpPr>
            <p:spPr>
              <a:xfrm>
                <a:off x="7843587" y="5792422"/>
                <a:ext cx="2413673" cy="369332"/>
              </a:xfrm>
              <a:prstGeom prst="rect">
                <a:avLst/>
              </a:prstGeom>
              <a:blipFill>
                <a:blip r:embed="rId3"/>
                <a:stretch>
                  <a:fillRect l="-1768" t="-8197" r="-1515" b="-24590"/>
                </a:stretch>
              </a:blipFill>
            </p:spPr>
            <p:txBody>
              <a:bodyPr/>
              <a:lstStyle/>
              <a:p>
                <a:r>
                  <a:rPr lang="en-US">
                    <a:noFill/>
                  </a:rPr>
                  <a:t> </a:t>
                </a:r>
              </a:p>
            </p:txBody>
          </p:sp>
        </mc:Fallback>
      </mc:AlternateContent>
      <p:sp>
        <p:nvSpPr>
          <p:cNvPr id="18" name="Rectangle 17"/>
          <p:cNvSpPr/>
          <p:nvPr/>
        </p:nvSpPr>
        <p:spPr>
          <a:xfrm>
            <a:off x="270007" y="1640114"/>
            <a:ext cx="5910213" cy="40522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deltavT"/>
          <p:cNvPicPr/>
          <p:nvPr/>
        </p:nvPicPr>
        <p:blipFill>
          <a:blip r:embed="rId4">
            <a:extLst>
              <a:ext uri="{28A0092B-C50C-407E-A947-70E740481C1C}">
                <a14:useLocalDpi xmlns:a14="http://schemas.microsoft.com/office/drawing/2010/main" val="0"/>
              </a:ext>
            </a:extLst>
          </a:blip>
          <a:srcRect/>
          <a:stretch>
            <a:fillRect/>
          </a:stretch>
        </p:blipFill>
        <p:spPr bwMode="auto">
          <a:xfrm>
            <a:off x="6511831" y="1640113"/>
            <a:ext cx="5414056" cy="4052238"/>
          </a:xfrm>
          <a:prstGeom prst="rect">
            <a:avLst/>
          </a:prstGeom>
          <a:noFill/>
          <a:ln>
            <a:noFill/>
          </a:ln>
        </p:spPr>
      </p:pic>
      <p:pic>
        <p:nvPicPr>
          <p:cNvPr id="22" name="Picture 21"/>
          <p:cNvPicPr>
            <a:picLocks noChangeAspect="1"/>
          </p:cNvPicPr>
          <p:nvPr/>
        </p:nvPicPr>
        <p:blipFill>
          <a:blip r:embed="rId5"/>
          <a:stretch>
            <a:fillRect/>
          </a:stretch>
        </p:blipFill>
        <p:spPr>
          <a:xfrm>
            <a:off x="270005" y="1640113"/>
            <a:ext cx="5910213" cy="4054018"/>
          </a:xfrm>
          <a:prstGeom prst="rect">
            <a:avLst/>
          </a:prstGeom>
        </p:spPr>
      </p:pic>
    </p:spTree>
    <p:extLst>
      <p:ext uri="{BB962C8B-B14F-4D97-AF65-F5344CB8AC3E}">
        <p14:creationId xmlns:p14="http://schemas.microsoft.com/office/powerpoint/2010/main" val="635754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Simulations</a:t>
            </a:r>
          </a:p>
        </p:txBody>
      </p:sp>
      <p:sp>
        <p:nvSpPr>
          <p:cNvPr id="3" name="Content Placeholder 2"/>
          <p:cNvSpPr>
            <a:spLocks noGrp="1"/>
          </p:cNvSpPr>
          <p:nvPr>
            <p:ph idx="1"/>
          </p:nvPr>
        </p:nvSpPr>
        <p:spPr/>
        <p:txBody>
          <a:bodyPr/>
          <a:lstStyle/>
          <a:p>
            <a:r>
              <a:rPr lang="en-US" dirty="0"/>
              <a:t>Error magnitude was then varied to determine the range of values that can be compensated by the controller</a:t>
            </a:r>
          </a:p>
          <a:p>
            <a:r>
              <a:rPr lang="en-US" dirty="0"/>
              <a:t>Maximum error for each error type still resulting in convergence of x, y, and z:</a:t>
            </a:r>
            <a:endParaRPr lang="en-US" dirty="0"/>
          </a:p>
        </p:txBody>
      </p:sp>
      <p:sp>
        <p:nvSpPr>
          <p:cNvPr id="4" name="Slide Number Placeholder 3"/>
          <p:cNvSpPr>
            <a:spLocks noGrp="1"/>
          </p:cNvSpPr>
          <p:nvPr>
            <p:ph type="sldNum" sz="quarter" idx="12"/>
          </p:nvPr>
        </p:nvSpPr>
        <p:spPr/>
        <p:txBody>
          <a:bodyPr/>
          <a:lstStyle/>
          <a:p>
            <a:fld id="{80DB475F-BAFD-4EEF-9F00-B5C183201CD7}" type="slidenum">
              <a:rPr lang="en-US" smtClean="0"/>
              <a:t>47</a:t>
            </a:fld>
            <a:endParaRPr lang="en-US"/>
          </a:p>
        </p:txBody>
      </p:sp>
      <mc:AlternateContent xmlns:mc="http://schemas.openxmlformats.org/markup-compatibility/2006">
        <mc:Choice xmlns:a14="http://schemas.microsoft.com/office/drawing/2010/main" Requires="a14">
          <p:graphicFrame>
            <p:nvGraphicFramePr>
              <p:cNvPr id="5" name="Table 4"/>
              <p:cNvGraphicFramePr>
                <a:graphicFrameLocks noGrp="1"/>
              </p:cNvGraphicFramePr>
              <p:nvPr>
                <p:extLst>
                  <p:ext uri="{D42A27DB-BD31-4B8C-83A1-F6EECF244321}">
                    <p14:modId xmlns:p14="http://schemas.microsoft.com/office/powerpoint/2010/main" val="2690641301"/>
                  </p:ext>
                </p:extLst>
              </p:nvPr>
            </p:nvGraphicFramePr>
            <p:xfrm>
              <a:off x="3310318" y="3426895"/>
              <a:ext cx="5486400" cy="110420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2068078"/>
                        </a:ext>
                      </a:extLst>
                    </a:gridCol>
                    <a:gridCol w="1828800">
                      <a:extLst>
                        <a:ext uri="{9D8B030D-6E8A-4147-A177-3AD203B41FA5}">
                          <a16:colId xmlns:a16="http://schemas.microsoft.com/office/drawing/2014/main" val="3625849164"/>
                        </a:ext>
                      </a:extLst>
                    </a:gridCol>
                    <a:gridCol w="1828800">
                      <a:extLst>
                        <a:ext uri="{9D8B030D-6E8A-4147-A177-3AD203B41FA5}">
                          <a16:colId xmlns:a16="http://schemas.microsoft.com/office/drawing/2014/main" val="1786567521"/>
                        </a:ext>
                      </a:extLst>
                    </a:gridCol>
                  </a:tblGrid>
                  <a:tr h="274320">
                    <a:tc>
                      <a:txBody>
                        <a:bodyPr/>
                        <a:lstStyle/>
                        <a:p>
                          <a:r>
                            <a:rPr lang="en-US" sz="2000" dirty="0"/>
                            <a:t>Disturbance (</a:t>
                          </a:r>
                          <a14:m>
                            <m:oMath xmlns:m="http://schemas.openxmlformats.org/officeDocument/2006/math">
                              <m:r>
                                <a:rPr lang="en-US" sz="2000" b="1" i="1" smtClean="0">
                                  <a:latin typeface="Cambria Math" panose="02040503050406030204" pitchFamily="18" charset="0"/>
                                </a:rPr>
                                <m:t>𝒎</m:t>
                              </m:r>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𝒔</m:t>
                                  </m:r>
                                </m:e>
                                <m:sup>
                                  <m:r>
                                    <a:rPr lang="en-US" sz="2000" b="1" i="1" smtClean="0">
                                      <a:latin typeface="Cambria Math" panose="02040503050406030204" pitchFamily="18" charset="0"/>
                                    </a:rPr>
                                    <m:t>𝟐</m:t>
                                  </m:r>
                                </m:sup>
                              </m:sSup>
                            </m:oMath>
                          </a14:m>
                          <a:r>
                            <a:rPr lang="en-US" sz="2000" dirty="0"/>
                            <a:t>)</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𝒃</m:t>
                                  </m:r>
                                </m:e>
                                <m:sub>
                                  <m:r>
                                    <a:rPr lang="en-US" sz="2000" b="1" i="1" smtClean="0">
                                      <a:latin typeface="Cambria Math" panose="02040503050406030204" pitchFamily="18" charset="0"/>
                                    </a:rPr>
                                    <m:t>𝒊</m:t>
                                  </m:r>
                                </m:sub>
                              </m:sSub>
                            </m:oMath>
                          </a14:m>
                          <a:r>
                            <a:rPr lang="en-US" sz="2000" dirty="0"/>
                            <a:t> (dim)</a:t>
                          </a:r>
                        </a:p>
                      </a:txBody>
                      <a:tcPr>
                        <a:solidFill>
                          <a:srgbClr val="034B92"/>
                        </a:solidFill>
                      </a:tcPr>
                    </a:tc>
                    <a:tc>
                      <a:txBody>
                        <a:bodyPr/>
                        <a:lstStyle/>
                        <a:p>
                          <a14:m>
                            <m:oMath xmlns:m="http://schemas.openxmlformats.org/officeDocument/2006/math">
                              <m:r>
                                <a:rPr lang="en-US" sz="2000" b="1" i="1" smtClean="0">
                                  <a:latin typeface="Cambria Math" panose="02040503050406030204" pitchFamily="18" charset="0"/>
                                </a:rPr>
                                <m:t>𝜹</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𝒖</m:t>
                                  </m:r>
                                </m:e>
                                <m:sub>
                                  <m:r>
                                    <a:rPr lang="en-US" sz="2000" b="1" i="1" smtClean="0">
                                      <a:latin typeface="Cambria Math" panose="02040503050406030204" pitchFamily="18" charset="0"/>
                                    </a:rPr>
                                    <m:t>𝒊</m:t>
                                  </m:r>
                                </m:sub>
                              </m:sSub>
                            </m:oMath>
                          </a14:m>
                          <a:r>
                            <a:rPr lang="en-US" sz="2000" dirty="0"/>
                            <a:t> (N)</a:t>
                          </a:r>
                        </a:p>
                      </a:txBody>
                      <a:tcPr>
                        <a:solidFill>
                          <a:srgbClr val="034B92"/>
                        </a:solidFill>
                      </a:tcPr>
                    </a:tc>
                    <a:extLst>
                      <a:ext uri="{0D108BD9-81ED-4DB2-BD59-A6C34878D82A}">
                        <a16:rowId xmlns:a16="http://schemas.microsoft.com/office/drawing/2014/main" val="2844814709"/>
                      </a:ext>
                    </a:extLst>
                  </a:tr>
                  <a:tr h="274320">
                    <a:tc>
                      <a:txBody>
                        <a:bodyPr/>
                        <a:lstStyle/>
                        <a:p>
                          <a:pPr algn="ctr"/>
                          <a:r>
                            <a:rPr lang="en-US" sz="2000" dirty="0"/>
                            <a:t>0</a:t>
                          </a:r>
                          <a:r>
                            <a:rPr lang="en-US" sz="2000" baseline="0" dirty="0"/>
                            <a:t> – 0.05</a:t>
                          </a:r>
                          <a:endParaRPr lang="en-US" sz="2000" dirty="0"/>
                        </a:p>
                      </a:txBody>
                      <a:tcPr>
                        <a:solidFill>
                          <a:srgbClr val="ADC2DB"/>
                        </a:solidFill>
                      </a:tcPr>
                    </a:tc>
                    <a:tc>
                      <a:txBody>
                        <a:bodyPr/>
                        <a:lstStyle/>
                        <a:p>
                          <a:pPr algn="ctr"/>
                          <a:r>
                            <a:rPr lang="en-US" sz="2000" dirty="0"/>
                            <a:t>0.75 - 1</a:t>
                          </a:r>
                        </a:p>
                      </a:txBody>
                      <a:tcPr>
                        <a:solidFill>
                          <a:srgbClr val="ADC2DB"/>
                        </a:solidFill>
                      </a:tcPr>
                    </a:tc>
                    <a:tc>
                      <a:txBody>
                        <a:bodyPr/>
                        <a:lstStyle/>
                        <a:p>
                          <a:pPr algn="ctr"/>
                          <a:r>
                            <a:rPr lang="en-US" sz="2000" dirty="0"/>
                            <a:t>0 -</a:t>
                          </a:r>
                          <a:r>
                            <a:rPr lang="en-US" sz="2000" baseline="0" dirty="0"/>
                            <a:t> </a:t>
                          </a:r>
                          <a:r>
                            <a:rPr lang="en-US" sz="2000" dirty="0"/>
                            <a:t>0.2</a:t>
                          </a:r>
                        </a:p>
                      </a:txBody>
                      <a:tcPr>
                        <a:solidFill>
                          <a:srgbClr val="ADC2DB"/>
                        </a:solidFill>
                      </a:tcPr>
                    </a:tc>
                    <a:extLst>
                      <a:ext uri="{0D108BD9-81ED-4DB2-BD59-A6C34878D82A}">
                        <a16:rowId xmlns:a16="http://schemas.microsoft.com/office/drawing/2014/main" val="468780495"/>
                      </a:ext>
                    </a:extLst>
                  </a:tr>
                </a:tbl>
              </a:graphicData>
            </a:graphic>
          </p:graphicFrame>
        </mc:Choice>
        <mc:Fallback>
          <p:graphicFrame>
            <p:nvGraphicFramePr>
              <p:cNvPr id="5" name="Table 4"/>
              <p:cNvGraphicFramePr>
                <a:graphicFrameLocks noGrp="1"/>
              </p:cNvGraphicFramePr>
              <p:nvPr>
                <p:extLst>
                  <p:ext uri="{D42A27DB-BD31-4B8C-83A1-F6EECF244321}">
                    <p14:modId xmlns:p14="http://schemas.microsoft.com/office/powerpoint/2010/main" val="2690641301"/>
                  </p:ext>
                </p:extLst>
              </p:nvPr>
            </p:nvGraphicFramePr>
            <p:xfrm>
              <a:off x="3310318" y="3426895"/>
              <a:ext cx="5486400" cy="1104202"/>
            </p:xfrm>
            <a:graphic>
              <a:graphicData uri="http://schemas.openxmlformats.org/drawingml/2006/table">
                <a:tbl>
                  <a:tblPr firstRow="1" bandRow="1">
                    <a:tableStyleId>{5C22544A-7EE6-4342-B048-85BDC9FD1C3A}</a:tableStyleId>
                  </a:tblPr>
                  <a:tblGrid>
                    <a:gridCol w="1828800">
                      <a:extLst>
                        <a:ext uri="{9D8B030D-6E8A-4147-A177-3AD203B41FA5}">
                          <a16:colId xmlns:a16="http://schemas.microsoft.com/office/drawing/2014/main" val="3392068078"/>
                        </a:ext>
                      </a:extLst>
                    </a:gridCol>
                    <a:gridCol w="1828800">
                      <a:extLst>
                        <a:ext uri="{9D8B030D-6E8A-4147-A177-3AD203B41FA5}">
                          <a16:colId xmlns:a16="http://schemas.microsoft.com/office/drawing/2014/main" val="3625849164"/>
                        </a:ext>
                      </a:extLst>
                    </a:gridCol>
                    <a:gridCol w="1828800">
                      <a:extLst>
                        <a:ext uri="{9D8B030D-6E8A-4147-A177-3AD203B41FA5}">
                          <a16:colId xmlns:a16="http://schemas.microsoft.com/office/drawing/2014/main" val="1786567521"/>
                        </a:ext>
                      </a:extLst>
                    </a:gridCol>
                  </a:tblGrid>
                  <a:tr h="707962">
                    <a:tc>
                      <a:txBody>
                        <a:bodyPr/>
                        <a:lstStyle/>
                        <a:p>
                          <a:endParaRPr lang="en-US"/>
                        </a:p>
                      </a:txBody>
                      <a:tcPr>
                        <a:blipFill>
                          <a:blip r:embed="rId3"/>
                          <a:stretch>
                            <a:fillRect l="-667" t="-4274" r="-201667" b="-70085"/>
                          </a:stretch>
                        </a:blipFill>
                      </a:tcPr>
                    </a:tc>
                    <a:tc>
                      <a:txBody>
                        <a:bodyPr/>
                        <a:lstStyle/>
                        <a:p>
                          <a:endParaRPr lang="en-US"/>
                        </a:p>
                      </a:txBody>
                      <a:tcPr>
                        <a:blipFill>
                          <a:blip r:embed="rId3"/>
                          <a:stretch>
                            <a:fillRect l="-100332" t="-4274" r="-100997" b="-70085"/>
                          </a:stretch>
                        </a:blipFill>
                      </a:tcPr>
                    </a:tc>
                    <a:tc>
                      <a:txBody>
                        <a:bodyPr/>
                        <a:lstStyle/>
                        <a:p>
                          <a:endParaRPr lang="en-US"/>
                        </a:p>
                      </a:txBody>
                      <a:tcPr>
                        <a:blipFill>
                          <a:blip r:embed="rId3"/>
                          <a:stretch>
                            <a:fillRect l="-201000" t="-4274" r="-1333" b="-70085"/>
                          </a:stretch>
                        </a:blipFill>
                      </a:tcPr>
                    </a:tc>
                    <a:extLst>
                      <a:ext uri="{0D108BD9-81ED-4DB2-BD59-A6C34878D82A}">
                        <a16:rowId xmlns:a16="http://schemas.microsoft.com/office/drawing/2014/main" val="2844814709"/>
                      </a:ext>
                    </a:extLst>
                  </a:tr>
                  <a:tr h="396240">
                    <a:tc>
                      <a:txBody>
                        <a:bodyPr/>
                        <a:lstStyle/>
                        <a:p>
                          <a:pPr algn="ctr"/>
                          <a:r>
                            <a:rPr lang="en-US" sz="2000" dirty="0"/>
                            <a:t>0</a:t>
                          </a:r>
                          <a:r>
                            <a:rPr lang="en-US" sz="2000" baseline="0" dirty="0"/>
                            <a:t> – 0.05</a:t>
                          </a:r>
                          <a:endParaRPr lang="en-US" sz="2000" dirty="0"/>
                        </a:p>
                      </a:txBody>
                      <a:tcPr>
                        <a:solidFill>
                          <a:srgbClr val="ADC2DB"/>
                        </a:solidFill>
                      </a:tcPr>
                    </a:tc>
                    <a:tc>
                      <a:txBody>
                        <a:bodyPr/>
                        <a:lstStyle/>
                        <a:p>
                          <a:pPr algn="ctr"/>
                          <a:r>
                            <a:rPr lang="en-US" sz="2000" dirty="0"/>
                            <a:t>0.75 - 1</a:t>
                          </a:r>
                        </a:p>
                      </a:txBody>
                      <a:tcPr>
                        <a:solidFill>
                          <a:srgbClr val="ADC2DB"/>
                        </a:solidFill>
                      </a:tcPr>
                    </a:tc>
                    <a:tc>
                      <a:txBody>
                        <a:bodyPr/>
                        <a:lstStyle/>
                        <a:p>
                          <a:pPr algn="ctr"/>
                          <a:r>
                            <a:rPr lang="en-US" sz="2000" dirty="0"/>
                            <a:t>0 -</a:t>
                          </a:r>
                          <a:r>
                            <a:rPr lang="en-US" sz="2000" baseline="0" dirty="0"/>
                            <a:t> </a:t>
                          </a:r>
                          <a:r>
                            <a:rPr lang="en-US" sz="2000" dirty="0"/>
                            <a:t>0.2</a:t>
                          </a:r>
                        </a:p>
                      </a:txBody>
                      <a:tcPr>
                        <a:solidFill>
                          <a:srgbClr val="ADC2DB"/>
                        </a:solidFill>
                      </a:tcPr>
                    </a:tc>
                    <a:extLst>
                      <a:ext uri="{0D108BD9-81ED-4DB2-BD59-A6C34878D82A}">
                        <a16:rowId xmlns:a16="http://schemas.microsoft.com/office/drawing/2014/main" val="468780495"/>
                      </a:ext>
                    </a:extLst>
                  </a:tr>
                </a:tbl>
              </a:graphicData>
            </a:graphic>
          </p:graphicFrame>
        </mc:Fallback>
      </mc:AlternateContent>
    </p:spTree>
    <p:extLst>
      <p:ext uri="{BB962C8B-B14F-4D97-AF65-F5344CB8AC3E}">
        <p14:creationId xmlns:p14="http://schemas.microsoft.com/office/powerpoint/2010/main" val="4131195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stretch>
            <a:fillRect/>
          </a:stretch>
        </p:blipFill>
        <p:spPr>
          <a:xfrm>
            <a:off x="633999" y="1077003"/>
            <a:ext cx="6278529" cy="4714253"/>
          </a:xfrm>
          <a:prstGeom prst="rect">
            <a:avLst/>
          </a:prstGeom>
        </p:spPr>
      </p:pic>
      <p:sp>
        <p:nvSpPr>
          <p:cNvPr id="10" name="Rectangle 9">
            <a:extLst>
              <a:ext uri="{FF2B5EF4-FFF2-40B4-BE49-F238E27FC236}">
                <a16:creationId xmlns:a16="http://schemas.microsoft.com/office/drawing/2014/main" id="{07CEFFDD-605F-41E2-8017-6484074C5CA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173212" y="2419773"/>
            <a:ext cx="3401568" cy="3358092"/>
          </a:xfrm>
        </p:spPr>
        <p:txBody>
          <a:bodyPr>
            <a:normAutofit/>
          </a:bodyPr>
          <a:lstStyle/>
          <a:p>
            <a:r>
              <a:rPr lang="en-US" sz="1800" dirty="0">
                <a:solidFill>
                  <a:srgbClr val="FFFFFF"/>
                </a:solidFill>
              </a:rPr>
              <a:t>When errors are combined, convergence is achieved over a smaller range of error magnitudes</a:t>
            </a:r>
          </a:p>
          <a:p>
            <a:endParaRPr lang="en-US" sz="1800" dirty="0">
              <a:solidFill>
                <a:srgbClr val="FFFFFF"/>
              </a:solidFill>
            </a:endParaRPr>
          </a:p>
          <a:p>
            <a:endParaRPr lang="en-US" sz="1800" dirty="0">
              <a:solidFill>
                <a:srgbClr val="FFFFFF"/>
              </a:solidFill>
            </a:endParaRPr>
          </a:p>
        </p:txBody>
      </p:sp>
      <p:sp>
        <p:nvSpPr>
          <p:cNvPr id="4" name="Slide Number Placeholder 3"/>
          <p:cNvSpPr>
            <a:spLocks noGrp="1"/>
          </p:cNvSpPr>
          <p:nvPr>
            <p:ph type="sldNum" sz="quarter" idx="12"/>
          </p:nvPr>
        </p:nvSpPr>
        <p:spPr>
          <a:xfrm>
            <a:off x="8763926" y="5876412"/>
            <a:ext cx="2926080" cy="1397039"/>
          </a:xfrm>
        </p:spPr>
        <p:txBody>
          <a:bodyPr>
            <a:normAutofit/>
          </a:bodyPr>
          <a:lstStyle/>
          <a:p>
            <a:pPr>
              <a:lnSpc>
                <a:spcPct val="90000"/>
              </a:lnSpc>
              <a:spcAft>
                <a:spcPts val="600"/>
              </a:spcAft>
            </a:pPr>
            <a:fld id="{80DB475F-BAFD-4EEF-9F00-B5C183201CD7}" type="slidenum">
              <a:rPr lang="en-US" sz="9500">
                <a:solidFill>
                  <a:srgbClr val="FFFFFF">
                    <a:alpha val="25000"/>
                  </a:srgbClr>
                </a:solidFill>
              </a:rPr>
              <a:pPr>
                <a:lnSpc>
                  <a:spcPct val="90000"/>
                </a:lnSpc>
                <a:spcAft>
                  <a:spcPts val="600"/>
                </a:spcAft>
              </a:pPr>
              <a:t>48</a:t>
            </a:fld>
            <a:endParaRPr lang="en-US" sz="9500">
              <a:solidFill>
                <a:srgbClr val="FFFFFF">
                  <a:alpha val="25000"/>
                </a:srgbClr>
              </a:solidFill>
            </a:endParaRPr>
          </a:p>
        </p:txBody>
      </p:sp>
      <p:sp>
        <p:nvSpPr>
          <p:cNvPr id="6" name="Rectangle 5"/>
          <p:cNvSpPr/>
          <p:nvPr/>
        </p:nvSpPr>
        <p:spPr>
          <a:xfrm>
            <a:off x="1631170" y="5876412"/>
            <a:ext cx="4284185" cy="369332"/>
          </a:xfrm>
          <a:prstGeom prst="rect">
            <a:avLst/>
          </a:prstGeom>
        </p:spPr>
        <p:txBody>
          <a:bodyPr wrap="none">
            <a:spAutoFit/>
          </a:bodyPr>
          <a:lstStyle/>
          <a:p>
            <a:pPr marR="0" lvl="0" algn="ctr">
              <a:spcBef>
                <a:spcPts val="400"/>
              </a:spcBef>
              <a:spcAft>
                <a:spcPts val="1000"/>
              </a:spcAft>
              <a:buSzPts val="800"/>
              <a:tabLst>
                <a:tab pos="457200" algn="l"/>
              </a:tabLst>
            </a:pPr>
            <a:r>
              <a:rPr lang="en-US" dirty="0">
                <a:latin typeface="Times New Roman" panose="02020603050405020304" pitchFamily="18" charset="0"/>
                <a:ea typeface="SimSun" panose="02010600030101010101" pitchFamily="2" charset="-122"/>
              </a:rPr>
              <a:t>Convergence of sampled error combinations</a:t>
            </a:r>
          </a:p>
        </p:txBody>
      </p:sp>
      <p:sp>
        <p:nvSpPr>
          <p:cNvPr id="8" name="Title 1"/>
          <p:cNvSpPr txBox="1">
            <a:spLocks/>
          </p:cNvSpPr>
          <p:nvPr/>
        </p:nvSpPr>
        <p:spPr>
          <a:xfrm>
            <a:off x="8160774" y="619431"/>
            <a:ext cx="3372464" cy="92061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nSpc>
                <a:spcPct val="80000"/>
              </a:lnSpc>
            </a:pPr>
            <a:r>
              <a:rPr lang="en-US" sz="5600">
                <a:solidFill>
                  <a:srgbClr val="FFFFFF"/>
                </a:solidFill>
              </a:rPr>
              <a:t>Simulations</a:t>
            </a:r>
            <a:endParaRPr lang="en-US" sz="5600" dirty="0">
              <a:solidFill>
                <a:srgbClr val="FFFFFF"/>
              </a:solidFill>
            </a:endParaRPr>
          </a:p>
        </p:txBody>
      </p:sp>
    </p:spTree>
    <p:extLst>
      <p:ext uri="{BB962C8B-B14F-4D97-AF65-F5344CB8AC3E}">
        <p14:creationId xmlns:p14="http://schemas.microsoft.com/office/powerpoint/2010/main" val="14099994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 to Formation Flying</a:t>
            </a:r>
          </a:p>
          <a:p>
            <a:r>
              <a:rPr lang="en-US" dirty="0"/>
              <a:t>Introduction to Sliding Mode Control</a:t>
            </a:r>
          </a:p>
          <a:p>
            <a:r>
              <a:rPr lang="en-US" dirty="0"/>
              <a:t>Objective of Project</a:t>
            </a:r>
          </a:p>
          <a:p>
            <a:r>
              <a:rPr lang="en-US" dirty="0"/>
              <a:t>Dynamics Model</a:t>
            </a:r>
          </a:p>
          <a:p>
            <a:r>
              <a:rPr lang="en-US" dirty="0"/>
              <a:t>Classical Sliding Surface</a:t>
            </a:r>
          </a:p>
          <a:p>
            <a:r>
              <a:rPr lang="en-US" dirty="0"/>
              <a:t>Alternative Sliding Surfaces</a:t>
            </a:r>
          </a:p>
          <a:p>
            <a:r>
              <a:rPr lang="en-US" dirty="0"/>
              <a:t>Nonsingular Terminal Sliding Surface</a:t>
            </a:r>
          </a:p>
          <a:p>
            <a:r>
              <a:rPr lang="en-US" dirty="0"/>
              <a:t>Simulations</a:t>
            </a:r>
          </a:p>
          <a:p>
            <a:r>
              <a:rPr lang="en-US" dirty="0">
                <a:solidFill>
                  <a:schemeClr val="accent1"/>
                </a:solidFill>
              </a:rPr>
              <a:t>Conclusions</a:t>
            </a:r>
          </a:p>
          <a:p>
            <a:r>
              <a:rPr lang="en-US" dirty="0"/>
              <a:t>Experiment</a:t>
            </a:r>
          </a:p>
        </p:txBody>
      </p:sp>
      <p:sp>
        <p:nvSpPr>
          <p:cNvPr id="4" name="Slide Number Placeholder 3"/>
          <p:cNvSpPr>
            <a:spLocks noGrp="1"/>
          </p:cNvSpPr>
          <p:nvPr>
            <p:ph type="sldNum" sz="quarter" idx="12"/>
          </p:nvPr>
        </p:nvSpPr>
        <p:spPr/>
        <p:txBody>
          <a:bodyPr/>
          <a:lstStyle/>
          <a:p>
            <a:fld id="{80DB475F-BAFD-4EEF-9F00-B5C183201CD7}" type="slidenum">
              <a:rPr lang="en-US" smtClean="0"/>
              <a:t>49</a:t>
            </a:fld>
            <a:endParaRPr lang="en-US"/>
          </a:p>
        </p:txBody>
      </p:sp>
    </p:spTree>
    <p:extLst>
      <p:ext uri="{BB962C8B-B14F-4D97-AF65-F5344CB8AC3E}">
        <p14:creationId xmlns:p14="http://schemas.microsoft.com/office/powerpoint/2010/main" val="4150813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Robust Control for Formation Flying</a:t>
            </a:r>
          </a:p>
        </p:txBody>
      </p:sp>
      <p:sp>
        <p:nvSpPr>
          <p:cNvPr id="3" name="Content Placeholder 2"/>
          <p:cNvSpPr>
            <a:spLocks noGrp="1"/>
          </p:cNvSpPr>
          <p:nvPr>
            <p:ph idx="1"/>
          </p:nvPr>
        </p:nvSpPr>
        <p:spPr/>
        <p:txBody>
          <a:bodyPr/>
          <a:lstStyle/>
          <a:p>
            <a:r>
              <a:rPr lang="en-US" dirty="0"/>
              <a:t>Multiple satellite system dynamics models can be complex</a:t>
            </a:r>
          </a:p>
          <a:p>
            <a:r>
              <a:rPr lang="en-US" dirty="0"/>
              <a:t>Simplified models are less accurate</a:t>
            </a:r>
          </a:p>
          <a:p>
            <a:r>
              <a:rPr lang="en-US" dirty="0"/>
              <a:t>Thrust and parametric uncertainties due to long-term operations or hazardous conditions</a:t>
            </a:r>
          </a:p>
          <a:p>
            <a:endParaRPr lang="en-US" dirty="0"/>
          </a:p>
          <a:p>
            <a:endParaRPr lang="en-US" dirty="0"/>
          </a:p>
        </p:txBody>
      </p:sp>
      <p:sp>
        <p:nvSpPr>
          <p:cNvPr id="4" name="Slide Number Placeholder 3"/>
          <p:cNvSpPr>
            <a:spLocks noGrp="1"/>
          </p:cNvSpPr>
          <p:nvPr>
            <p:ph type="sldNum" sz="quarter" idx="12"/>
          </p:nvPr>
        </p:nvSpPr>
        <p:spPr/>
        <p:txBody>
          <a:bodyPr/>
          <a:lstStyle/>
          <a:p>
            <a:fld id="{80DB475F-BAFD-4EEF-9F00-B5C183201CD7}" type="slidenum">
              <a:rPr lang="en-US" smtClean="0"/>
              <a:t>5</a:t>
            </a:fld>
            <a:endParaRPr lang="en-US"/>
          </a:p>
        </p:txBody>
      </p:sp>
    </p:spTree>
    <p:extLst>
      <p:ext uri="{BB962C8B-B14F-4D97-AF65-F5344CB8AC3E}">
        <p14:creationId xmlns:p14="http://schemas.microsoft.com/office/powerpoint/2010/main" val="3426567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a:t>
            </a:r>
          </a:p>
        </p:txBody>
      </p:sp>
      <p:sp>
        <p:nvSpPr>
          <p:cNvPr id="3" name="Content Placeholder 2"/>
          <p:cNvSpPr>
            <a:spLocks noGrp="1"/>
          </p:cNvSpPr>
          <p:nvPr>
            <p:ph idx="1"/>
          </p:nvPr>
        </p:nvSpPr>
        <p:spPr/>
        <p:txBody>
          <a:bodyPr/>
          <a:lstStyle/>
          <a:p>
            <a:r>
              <a:rPr lang="en-US" dirty="0"/>
              <a:t>Nonsingular terminal sliding mode control scheme is effective </a:t>
            </a:r>
            <a:r>
              <a:rPr lang="en-US" dirty="0"/>
              <a:t>for control of a formation flying satellite system with a range of disturbances and uncertainties</a:t>
            </a:r>
            <a:endParaRPr lang="en-US" dirty="0"/>
          </a:p>
          <a:p>
            <a:r>
              <a:rPr lang="en-US" dirty="0"/>
              <a:t>Simulation results demonstrate successful performance</a:t>
            </a:r>
          </a:p>
          <a:p>
            <a:r>
              <a:rPr lang="en-US" dirty="0"/>
              <a:t>Discontinuous control function is difficult and expensive for onboard implementation</a:t>
            </a:r>
          </a:p>
        </p:txBody>
      </p:sp>
      <p:sp>
        <p:nvSpPr>
          <p:cNvPr id="4" name="Slide Number Placeholder 3"/>
          <p:cNvSpPr>
            <a:spLocks noGrp="1"/>
          </p:cNvSpPr>
          <p:nvPr>
            <p:ph type="sldNum" sz="quarter" idx="12"/>
          </p:nvPr>
        </p:nvSpPr>
        <p:spPr/>
        <p:txBody>
          <a:bodyPr/>
          <a:lstStyle/>
          <a:p>
            <a:fld id="{80DB475F-BAFD-4EEF-9F00-B5C183201CD7}" type="slidenum">
              <a:rPr lang="en-US" smtClean="0"/>
              <a:t>50</a:t>
            </a:fld>
            <a:endParaRPr lang="en-US"/>
          </a:p>
        </p:txBody>
      </p:sp>
    </p:spTree>
    <p:extLst>
      <p:ext uri="{BB962C8B-B14F-4D97-AF65-F5344CB8AC3E}">
        <p14:creationId xmlns:p14="http://schemas.microsoft.com/office/powerpoint/2010/main" val="7106795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Questions?</a:t>
            </a:r>
          </a:p>
        </p:txBody>
      </p:sp>
      <p:sp>
        <p:nvSpPr>
          <p:cNvPr id="5" name="Text Placeholder 4"/>
          <p:cNvSpPr>
            <a:spLocks noGrp="1"/>
          </p:cNvSpPr>
          <p:nvPr>
            <p:ph type="body" idx="1"/>
          </p:nvPr>
        </p:nvSpPr>
        <p:spPr/>
        <p:txBody>
          <a:bodyPr/>
          <a:lstStyle/>
          <a:p>
            <a:r>
              <a:rPr lang="en-US" dirty="0"/>
              <a:t>Maggie Lawn</a:t>
            </a:r>
          </a:p>
        </p:txBody>
      </p:sp>
      <p:sp>
        <p:nvSpPr>
          <p:cNvPr id="4" name="Slide Number Placeholder 3"/>
          <p:cNvSpPr>
            <a:spLocks noGrp="1"/>
          </p:cNvSpPr>
          <p:nvPr>
            <p:ph type="sldNum" sz="quarter" idx="12"/>
          </p:nvPr>
        </p:nvSpPr>
        <p:spPr/>
        <p:txBody>
          <a:bodyPr/>
          <a:lstStyle/>
          <a:p>
            <a:fld id="{80DB475F-BAFD-4EEF-9F00-B5C183201CD7}" type="slidenum">
              <a:rPr lang="en-US" smtClean="0"/>
              <a:t>51</a:t>
            </a:fld>
            <a:endParaRPr lang="en-US"/>
          </a:p>
        </p:txBody>
      </p:sp>
    </p:spTree>
    <p:extLst>
      <p:ext uri="{BB962C8B-B14F-4D97-AF65-F5344CB8AC3E}">
        <p14:creationId xmlns:p14="http://schemas.microsoft.com/office/powerpoint/2010/main" val="29655428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 to Formation Flying</a:t>
            </a:r>
          </a:p>
          <a:p>
            <a:r>
              <a:rPr lang="en-US" dirty="0"/>
              <a:t>Introduction to Sliding Mode Control</a:t>
            </a:r>
          </a:p>
          <a:p>
            <a:r>
              <a:rPr lang="en-US" dirty="0"/>
              <a:t>Objective of Project</a:t>
            </a:r>
          </a:p>
          <a:p>
            <a:r>
              <a:rPr lang="en-US" dirty="0"/>
              <a:t>Dynamics Model</a:t>
            </a:r>
          </a:p>
          <a:p>
            <a:r>
              <a:rPr lang="en-US" dirty="0"/>
              <a:t>Classical Sliding Surface</a:t>
            </a:r>
          </a:p>
          <a:p>
            <a:r>
              <a:rPr lang="en-US" dirty="0"/>
              <a:t>Alternative Sliding Surfaces</a:t>
            </a:r>
          </a:p>
          <a:p>
            <a:r>
              <a:rPr lang="en-US" dirty="0"/>
              <a:t>Nonsingular Terminal Sliding Surface</a:t>
            </a:r>
          </a:p>
          <a:p>
            <a:r>
              <a:rPr lang="en-US" dirty="0"/>
              <a:t>Simulations</a:t>
            </a:r>
          </a:p>
          <a:p>
            <a:r>
              <a:rPr lang="en-US" dirty="0"/>
              <a:t>Conclusions</a:t>
            </a:r>
          </a:p>
          <a:p>
            <a:r>
              <a:rPr lang="en-US" dirty="0">
                <a:solidFill>
                  <a:schemeClr val="accent1"/>
                </a:solidFill>
              </a:rPr>
              <a:t>Experiment</a:t>
            </a:r>
          </a:p>
        </p:txBody>
      </p:sp>
      <p:sp>
        <p:nvSpPr>
          <p:cNvPr id="4" name="Slide Number Placeholder 3"/>
          <p:cNvSpPr>
            <a:spLocks noGrp="1"/>
          </p:cNvSpPr>
          <p:nvPr>
            <p:ph type="sldNum" sz="quarter" idx="12"/>
          </p:nvPr>
        </p:nvSpPr>
        <p:spPr/>
        <p:txBody>
          <a:bodyPr/>
          <a:lstStyle/>
          <a:p>
            <a:fld id="{80DB475F-BAFD-4EEF-9F00-B5C183201CD7}" type="slidenum">
              <a:rPr lang="en-US" smtClean="0"/>
              <a:t>52</a:t>
            </a:fld>
            <a:endParaRPr lang="en-US"/>
          </a:p>
        </p:txBody>
      </p:sp>
    </p:spTree>
    <p:extLst>
      <p:ext uri="{BB962C8B-B14F-4D97-AF65-F5344CB8AC3E}">
        <p14:creationId xmlns:p14="http://schemas.microsoft.com/office/powerpoint/2010/main" val="20315893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Simulate orbital motion of the spacecraft in the </a:t>
                </a:r>
                <a14:m>
                  <m:oMath xmlns:m="http://schemas.openxmlformats.org/officeDocument/2006/math">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oMath>
                </a14:m>
                <a:r>
                  <a:rPr lang="en-US" dirty="0"/>
                  <a:t> plane</a:t>
                </a:r>
              </a:p>
              <a:p>
                <a:r>
                  <a:rPr lang="en-US" dirty="0"/>
                  <a:t>Dynamics were scaled down to the lab frame and used to obtain the wheel velocity and command inputs</a:t>
                </a:r>
              </a:p>
              <a:p>
                <a:pPr lvl="1"/>
                <a:r>
                  <a:rPr lang="en-US" dirty="0"/>
                  <a:t>1 orbital period in the spacecraft frame = 60s in the lab frame</a:t>
                </a:r>
              </a:p>
              <a:p>
                <a:pPr lvl="1"/>
                <a:r>
                  <a:rPr lang="en-US" dirty="0"/>
                  <a:t>1km in the spacecraft frame = 1m in the lab frame</a:t>
                </a:r>
              </a:p>
              <a:p>
                <a:r>
                  <a:rPr lang="en-US" dirty="0"/>
                  <a:t>Control parameters:</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275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53</a:t>
            </a:fld>
            <a:endParaRPr lang="en-US"/>
          </a:p>
        </p:txBody>
      </p:sp>
      <mc:AlternateContent xmlns:mc="http://schemas.openxmlformats.org/markup-compatibility/2006">
        <mc:Choice xmlns:a14="http://schemas.microsoft.com/office/drawing/2010/main" Requires="a14">
          <p:graphicFrame>
            <p:nvGraphicFramePr>
              <p:cNvPr id="6" name="Table 5"/>
              <p:cNvGraphicFramePr>
                <a:graphicFrameLocks noGrp="1"/>
              </p:cNvGraphicFramePr>
              <p:nvPr>
                <p:extLst>
                  <p:ext uri="{D42A27DB-BD31-4B8C-83A1-F6EECF244321}">
                    <p14:modId xmlns:p14="http://schemas.microsoft.com/office/powerpoint/2010/main" val="4204156988"/>
                  </p:ext>
                </p:extLst>
              </p:nvPr>
            </p:nvGraphicFramePr>
            <p:xfrm>
              <a:off x="1632307" y="4503320"/>
              <a:ext cx="5959092" cy="792480"/>
            </p:xfrm>
            <a:graphic>
              <a:graphicData uri="http://schemas.openxmlformats.org/drawingml/2006/table">
                <a:tbl>
                  <a:tblPr firstRow="1" bandRow="1">
                    <a:tableStyleId>{5C22544A-7EE6-4342-B048-85BDC9FD1C3A}</a:tableStyleId>
                  </a:tblPr>
                  <a:tblGrid>
                    <a:gridCol w="1489773">
                      <a:extLst>
                        <a:ext uri="{9D8B030D-6E8A-4147-A177-3AD203B41FA5}">
                          <a16:colId xmlns:a16="http://schemas.microsoft.com/office/drawing/2014/main" val="3392068078"/>
                        </a:ext>
                      </a:extLst>
                    </a:gridCol>
                    <a:gridCol w="1489773">
                      <a:extLst>
                        <a:ext uri="{9D8B030D-6E8A-4147-A177-3AD203B41FA5}">
                          <a16:colId xmlns:a16="http://schemas.microsoft.com/office/drawing/2014/main" val="3625849164"/>
                        </a:ext>
                      </a:extLst>
                    </a:gridCol>
                    <a:gridCol w="1489773">
                      <a:extLst>
                        <a:ext uri="{9D8B030D-6E8A-4147-A177-3AD203B41FA5}">
                          <a16:colId xmlns:a16="http://schemas.microsoft.com/office/drawing/2014/main" val="1786567521"/>
                        </a:ext>
                      </a:extLst>
                    </a:gridCol>
                    <a:gridCol w="1489773">
                      <a:extLst>
                        <a:ext uri="{9D8B030D-6E8A-4147-A177-3AD203B41FA5}">
                          <a16:colId xmlns:a16="http://schemas.microsoft.com/office/drawing/2014/main" val="303848257"/>
                        </a:ext>
                      </a:extLst>
                    </a:gridCol>
                  </a:tblGrid>
                  <a:tr h="274320">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𝟐</m:t>
                                  </m:r>
                                </m:sub>
                              </m:sSub>
                              <m:r>
                                <a:rPr lang="en-US" sz="2000" b="1" i="1" smtClean="0">
                                  <a:latin typeface="Cambria Math" panose="02040503050406030204" pitchFamily="18" charset="0"/>
                                </a:rPr>
                                <m:t>, </m:t>
                              </m:r>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𝒄</m:t>
                                  </m:r>
                                </m:e>
                                <m:sub>
                                  <m:r>
                                    <a:rPr lang="en-US" sz="2000" b="1" i="1" smtClean="0">
                                      <a:latin typeface="Cambria Math" panose="02040503050406030204" pitchFamily="18" charset="0"/>
                                    </a:rPr>
                                    <m:t>𝟑</m:t>
                                  </m:r>
                                </m:sub>
                              </m:sSub>
                            </m:oMath>
                          </a14:m>
                          <a:r>
                            <a:rPr lang="en-US" sz="2000" dirty="0"/>
                            <a:t> (dim)</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𝒎</m:t>
                                  </m:r>
                                </m:e>
                                <m:sub>
                                  <m:r>
                                    <a:rPr lang="en-US" sz="2000" b="1" i="1" smtClean="0">
                                      <a:latin typeface="Cambria Math" panose="02040503050406030204" pitchFamily="18" charset="0"/>
                                    </a:rPr>
                                    <m:t>𝟏</m:t>
                                  </m:r>
                                </m:sub>
                              </m:sSub>
                            </m:oMath>
                          </a14:m>
                          <a:r>
                            <a:rPr lang="en-US" sz="2000" dirty="0"/>
                            <a:t> (dim)</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𝒎</m:t>
                                  </m:r>
                                </m:e>
                                <m:sub>
                                  <m:r>
                                    <a:rPr lang="en-US" sz="2000" b="1" i="1" smtClean="0">
                                      <a:latin typeface="Cambria Math" panose="02040503050406030204" pitchFamily="18" charset="0"/>
                                    </a:rPr>
                                    <m:t>𝟐</m:t>
                                  </m:r>
                                </m:sub>
                              </m:sSub>
                            </m:oMath>
                          </a14:m>
                          <a:r>
                            <a:rPr lang="en-US" sz="2000" dirty="0"/>
                            <a:t> (dim)</a:t>
                          </a:r>
                        </a:p>
                      </a:txBody>
                      <a:tcPr>
                        <a:solidFill>
                          <a:srgbClr val="034B92"/>
                        </a:solidFill>
                      </a:tcPr>
                    </a:tc>
                    <a:tc>
                      <a:txBody>
                        <a:bodyPr/>
                        <a:lstStyle/>
                        <a:p>
                          <a14:m>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𝒌</m:t>
                                  </m:r>
                                </m:e>
                                <m:sub>
                                  <m:r>
                                    <a:rPr lang="en-US" sz="2000" b="1" i="1" smtClean="0">
                                      <a:latin typeface="Cambria Math" panose="02040503050406030204" pitchFamily="18" charset="0"/>
                                    </a:rPr>
                                    <m:t>𝒊</m:t>
                                  </m:r>
                                </m:sub>
                              </m:sSub>
                            </m:oMath>
                          </a14:m>
                          <a:r>
                            <a:rPr lang="en-US" sz="2000" dirty="0"/>
                            <a:t>(</a:t>
                          </a:r>
                          <a:r>
                            <a:rPr lang="en-US" sz="2000" dirty="0" err="1"/>
                            <a:t>N</a:t>
                          </a:r>
                          <a:r>
                            <a:rPr lang="en-US" sz="2000" dirty="0"/>
                            <a:t>)</a:t>
                          </a:r>
                        </a:p>
                      </a:txBody>
                      <a:tcPr>
                        <a:solidFill>
                          <a:srgbClr val="034B92"/>
                        </a:solidFill>
                      </a:tcPr>
                    </a:tc>
                    <a:extLst>
                      <a:ext uri="{0D108BD9-81ED-4DB2-BD59-A6C34878D82A}">
                        <a16:rowId xmlns:a16="http://schemas.microsoft.com/office/drawing/2014/main" val="2844814709"/>
                      </a:ext>
                    </a:extLst>
                  </a:tr>
                  <a:tr h="274320">
                    <a:tc>
                      <a:txBody>
                        <a:bodyPr/>
                        <a:lstStyle/>
                        <a:p>
                          <a:pPr algn="ctr"/>
                          <a:r>
                            <a:rPr lang="en-US" sz="2000" dirty="0"/>
                            <a:t>0.1</a:t>
                          </a:r>
                        </a:p>
                      </a:txBody>
                      <a:tcPr>
                        <a:solidFill>
                          <a:srgbClr val="ADC2DB"/>
                        </a:solidFill>
                      </a:tcPr>
                    </a:tc>
                    <a:tc>
                      <a:txBody>
                        <a:bodyPr/>
                        <a:lstStyle/>
                        <a:p>
                          <a:pPr algn="ctr"/>
                          <a:r>
                            <a:rPr lang="en-US" sz="2000" dirty="0"/>
                            <a:t>3</a:t>
                          </a:r>
                        </a:p>
                      </a:txBody>
                      <a:tcPr>
                        <a:solidFill>
                          <a:srgbClr val="ADC2DB"/>
                        </a:solidFill>
                      </a:tcPr>
                    </a:tc>
                    <a:tc>
                      <a:txBody>
                        <a:bodyPr/>
                        <a:lstStyle/>
                        <a:p>
                          <a:pPr algn="ctr"/>
                          <a:r>
                            <a:rPr lang="en-US" sz="2000" dirty="0"/>
                            <a:t>5</a:t>
                          </a:r>
                        </a:p>
                      </a:txBody>
                      <a:tcPr>
                        <a:solidFill>
                          <a:srgbClr val="ADC2DB"/>
                        </a:solidFill>
                      </a:tcPr>
                    </a:tc>
                    <a:tc>
                      <a:txBody>
                        <a:bodyPr/>
                        <a:lstStyle/>
                        <a:p>
                          <a:pPr algn="ctr"/>
                          <a:r>
                            <a:rPr lang="en-US" sz="2000" dirty="0"/>
                            <a:t>1.0</a:t>
                          </a:r>
                        </a:p>
                      </a:txBody>
                      <a:tcPr>
                        <a:solidFill>
                          <a:srgbClr val="ADC2DB"/>
                        </a:solidFill>
                      </a:tcPr>
                    </a:tc>
                    <a:extLst>
                      <a:ext uri="{0D108BD9-81ED-4DB2-BD59-A6C34878D82A}">
                        <a16:rowId xmlns:a16="http://schemas.microsoft.com/office/drawing/2014/main" val="468780495"/>
                      </a:ext>
                    </a:extLst>
                  </a:tr>
                </a:tbl>
              </a:graphicData>
            </a:graphic>
          </p:graphicFrame>
        </mc:Choice>
        <mc:Fallback>
          <p:graphicFrame>
            <p:nvGraphicFramePr>
              <p:cNvPr id="6" name="Table 5"/>
              <p:cNvGraphicFramePr>
                <a:graphicFrameLocks noGrp="1"/>
              </p:cNvGraphicFramePr>
              <p:nvPr>
                <p:extLst>
                  <p:ext uri="{D42A27DB-BD31-4B8C-83A1-F6EECF244321}">
                    <p14:modId xmlns:p14="http://schemas.microsoft.com/office/powerpoint/2010/main" val="4204156988"/>
                  </p:ext>
                </p:extLst>
              </p:nvPr>
            </p:nvGraphicFramePr>
            <p:xfrm>
              <a:off x="1632307" y="4503320"/>
              <a:ext cx="5959092" cy="792480"/>
            </p:xfrm>
            <a:graphic>
              <a:graphicData uri="http://schemas.openxmlformats.org/drawingml/2006/table">
                <a:tbl>
                  <a:tblPr firstRow="1" bandRow="1">
                    <a:tableStyleId>{5C22544A-7EE6-4342-B048-85BDC9FD1C3A}</a:tableStyleId>
                  </a:tblPr>
                  <a:tblGrid>
                    <a:gridCol w="1489773">
                      <a:extLst>
                        <a:ext uri="{9D8B030D-6E8A-4147-A177-3AD203B41FA5}">
                          <a16:colId xmlns:a16="http://schemas.microsoft.com/office/drawing/2014/main" val="3392068078"/>
                        </a:ext>
                      </a:extLst>
                    </a:gridCol>
                    <a:gridCol w="1489773">
                      <a:extLst>
                        <a:ext uri="{9D8B030D-6E8A-4147-A177-3AD203B41FA5}">
                          <a16:colId xmlns:a16="http://schemas.microsoft.com/office/drawing/2014/main" val="3625849164"/>
                        </a:ext>
                      </a:extLst>
                    </a:gridCol>
                    <a:gridCol w="1489773">
                      <a:extLst>
                        <a:ext uri="{9D8B030D-6E8A-4147-A177-3AD203B41FA5}">
                          <a16:colId xmlns:a16="http://schemas.microsoft.com/office/drawing/2014/main" val="1786567521"/>
                        </a:ext>
                      </a:extLst>
                    </a:gridCol>
                    <a:gridCol w="1489773">
                      <a:extLst>
                        <a:ext uri="{9D8B030D-6E8A-4147-A177-3AD203B41FA5}">
                          <a16:colId xmlns:a16="http://schemas.microsoft.com/office/drawing/2014/main" val="303848257"/>
                        </a:ext>
                      </a:extLst>
                    </a:gridCol>
                  </a:tblGrid>
                  <a:tr h="396240">
                    <a:tc>
                      <a:txBody>
                        <a:bodyPr/>
                        <a:lstStyle/>
                        <a:p>
                          <a:endParaRPr lang="en-US"/>
                        </a:p>
                      </a:txBody>
                      <a:tcPr>
                        <a:blipFill>
                          <a:blip r:embed="rId4"/>
                          <a:stretch>
                            <a:fillRect l="-408" t="-7576" r="-301224" b="-125758"/>
                          </a:stretch>
                        </a:blipFill>
                      </a:tcPr>
                    </a:tc>
                    <a:tc>
                      <a:txBody>
                        <a:bodyPr/>
                        <a:lstStyle/>
                        <a:p>
                          <a:endParaRPr lang="en-US"/>
                        </a:p>
                      </a:txBody>
                      <a:tcPr>
                        <a:blipFill>
                          <a:blip r:embed="rId4"/>
                          <a:stretch>
                            <a:fillRect l="-100408" t="-7576" r="-201224" b="-125758"/>
                          </a:stretch>
                        </a:blipFill>
                      </a:tcPr>
                    </a:tc>
                    <a:tc>
                      <a:txBody>
                        <a:bodyPr/>
                        <a:lstStyle/>
                        <a:p>
                          <a:endParaRPr lang="en-US"/>
                        </a:p>
                      </a:txBody>
                      <a:tcPr>
                        <a:blipFill>
                          <a:blip r:embed="rId4"/>
                          <a:stretch>
                            <a:fillRect l="-201230" t="-7576" r="-102049" b="-125758"/>
                          </a:stretch>
                        </a:blipFill>
                      </a:tcPr>
                    </a:tc>
                    <a:tc>
                      <a:txBody>
                        <a:bodyPr/>
                        <a:lstStyle/>
                        <a:p>
                          <a:endParaRPr lang="en-US"/>
                        </a:p>
                      </a:txBody>
                      <a:tcPr>
                        <a:blipFill>
                          <a:blip r:embed="rId4"/>
                          <a:stretch>
                            <a:fillRect l="-300000" t="-7576" r="-1633" b="-125758"/>
                          </a:stretch>
                        </a:blipFill>
                      </a:tcPr>
                    </a:tc>
                    <a:extLst>
                      <a:ext uri="{0D108BD9-81ED-4DB2-BD59-A6C34878D82A}">
                        <a16:rowId xmlns:a16="http://schemas.microsoft.com/office/drawing/2014/main" val="2844814709"/>
                      </a:ext>
                    </a:extLst>
                  </a:tr>
                  <a:tr h="396240">
                    <a:tc>
                      <a:txBody>
                        <a:bodyPr/>
                        <a:lstStyle/>
                        <a:p>
                          <a:pPr algn="ctr"/>
                          <a:r>
                            <a:rPr lang="en-US" sz="2000" dirty="0"/>
                            <a:t>0.1</a:t>
                          </a:r>
                        </a:p>
                      </a:txBody>
                      <a:tcPr>
                        <a:solidFill>
                          <a:srgbClr val="ADC2DB"/>
                        </a:solidFill>
                      </a:tcPr>
                    </a:tc>
                    <a:tc>
                      <a:txBody>
                        <a:bodyPr/>
                        <a:lstStyle/>
                        <a:p>
                          <a:pPr algn="ctr"/>
                          <a:r>
                            <a:rPr lang="en-US" sz="2000" dirty="0"/>
                            <a:t>3</a:t>
                          </a:r>
                        </a:p>
                      </a:txBody>
                      <a:tcPr>
                        <a:solidFill>
                          <a:srgbClr val="ADC2DB"/>
                        </a:solidFill>
                      </a:tcPr>
                    </a:tc>
                    <a:tc>
                      <a:txBody>
                        <a:bodyPr/>
                        <a:lstStyle/>
                        <a:p>
                          <a:pPr algn="ctr"/>
                          <a:r>
                            <a:rPr lang="en-US" sz="2000" dirty="0"/>
                            <a:t>5</a:t>
                          </a:r>
                        </a:p>
                      </a:txBody>
                      <a:tcPr>
                        <a:solidFill>
                          <a:srgbClr val="ADC2DB"/>
                        </a:solidFill>
                      </a:tcPr>
                    </a:tc>
                    <a:tc>
                      <a:txBody>
                        <a:bodyPr/>
                        <a:lstStyle/>
                        <a:p>
                          <a:pPr algn="ctr"/>
                          <a:r>
                            <a:rPr lang="en-US" sz="2000" dirty="0"/>
                            <a:t>1.0</a:t>
                          </a:r>
                        </a:p>
                      </a:txBody>
                      <a:tcPr>
                        <a:solidFill>
                          <a:srgbClr val="ADC2DB"/>
                        </a:solidFill>
                      </a:tcPr>
                    </a:tc>
                    <a:extLst>
                      <a:ext uri="{0D108BD9-81ED-4DB2-BD59-A6C34878D82A}">
                        <a16:rowId xmlns:a16="http://schemas.microsoft.com/office/drawing/2014/main" val="468780495"/>
                      </a:ext>
                    </a:extLst>
                  </a:tr>
                </a:tbl>
              </a:graphicData>
            </a:graphic>
          </p:graphicFrame>
        </mc:Fallback>
      </mc:AlternateContent>
    </p:spTree>
    <p:extLst>
      <p:ext uri="{BB962C8B-B14F-4D97-AF65-F5344CB8AC3E}">
        <p14:creationId xmlns:p14="http://schemas.microsoft.com/office/powerpoint/2010/main" val="26932439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p:txBody>
          <a:bodyPr/>
          <a:lstStyle/>
          <a:p>
            <a:endParaRPr lang="en-US"/>
          </a:p>
        </p:txBody>
      </p:sp>
      <p:sp>
        <p:nvSpPr>
          <p:cNvPr id="9" name="Text Placeholder 8"/>
          <p:cNvSpPr>
            <a:spLocks noGrp="1"/>
          </p:cNvSpPr>
          <p:nvPr>
            <p:ph type="body" sz="half" idx="2"/>
          </p:nvPr>
        </p:nvSpPr>
        <p:spPr/>
        <p:txBody>
          <a:bodyPr/>
          <a:lstStyle/>
          <a:p>
            <a:endParaRPr lang="en-US"/>
          </a:p>
        </p:txBody>
      </p:sp>
      <p:sp>
        <p:nvSpPr>
          <p:cNvPr id="4" name="Slide Number Placeholder 3"/>
          <p:cNvSpPr>
            <a:spLocks noGrp="1"/>
          </p:cNvSpPr>
          <p:nvPr>
            <p:ph type="sldNum" sz="quarter" idx="12"/>
          </p:nvPr>
        </p:nvSpPr>
        <p:spPr/>
        <p:txBody>
          <a:bodyPr/>
          <a:lstStyle/>
          <a:p>
            <a:fld id="{80DB475F-BAFD-4EEF-9F00-B5C183201CD7}" type="slidenum">
              <a:rPr lang="en-US" smtClean="0"/>
              <a:t>54</a:t>
            </a:fld>
            <a:endParaRPr lang="en-US"/>
          </a:p>
        </p:txBody>
      </p:sp>
      <p:pic>
        <p:nvPicPr>
          <p:cNvPr id="5" name="Content Placeholder 4" descr="Robot_Relative"/>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352168" y="762000"/>
            <a:ext cx="6915663" cy="5186749"/>
          </a:xfrm>
          <a:prstGeom prst="rect">
            <a:avLst/>
          </a:prstGeom>
          <a:noFill/>
        </p:spPr>
      </p:pic>
      <p:sp>
        <p:nvSpPr>
          <p:cNvPr id="6" name="Rectangle 5"/>
          <p:cNvSpPr/>
          <p:nvPr/>
        </p:nvSpPr>
        <p:spPr>
          <a:xfrm>
            <a:off x="1819678" y="6071777"/>
            <a:ext cx="3980642" cy="369332"/>
          </a:xfrm>
          <a:prstGeom prst="rect">
            <a:avLst/>
          </a:prstGeom>
        </p:spPr>
        <p:txBody>
          <a:bodyPr wrap="none">
            <a:spAutoFit/>
          </a:bodyPr>
          <a:lstStyle/>
          <a:p>
            <a:pPr marR="0" lvl="0" algn="ctr">
              <a:spcBef>
                <a:spcPts val="400"/>
              </a:spcBef>
              <a:spcAft>
                <a:spcPts val="1000"/>
              </a:spcAft>
              <a:buSzPts val="800"/>
              <a:tabLst>
                <a:tab pos="457200" algn="l"/>
              </a:tabLst>
            </a:pPr>
            <a:r>
              <a:rPr lang="en-US" dirty="0">
                <a:latin typeface="Times New Roman" panose="02020603050405020304" pitchFamily="18" charset="0"/>
                <a:ea typeface="SimSun" panose="02010600030101010101" pitchFamily="2" charset="-122"/>
              </a:rPr>
              <a:t>Robot’s trajectory with desired trajectory</a:t>
            </a:r>
          </a:p>
        </p:txBody>
      </p:sp>
      <p:sp>
        <p:nvSpPr>
          <p:cNvPr id="10" name="Title 1"/>
          <p:cNvSpPr txBox="1">
            <a:spLocks/>
          </p:cNvSpPr>
          <p:nvPr/>
        </p:nvSpPr>
        <p:spPr>
          <a:xfrm>
            <a:off x="8160774" y="619431"/>
            <a:ext cx="3372464" cy="92061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000" kern="1200" spc="-120" baseline="0">
                <a:solidFill>
                  <a:srgbClr val="FFFFFF"/>
                </a:solidFill>
                <a:latin typeface="+mj-lt"/>
                <a:ea typeface="+mj-ea"/>
                <a:cs typeface="+mj-cs"/>
              </a:defRPr>
            </a:lvl1pPr>
          </a:lstStyle>
          <a:p>
            <a:pPr>
              <a:lnSpc>
                <a:spcPct val="80000"/>
              </a:lnSpc>
            </a:pPr>
            <a:r>
              <a:rPr lang="en-US" sz="5600" dirty="0"/>
              <a:t>Experiment</a:t>
            </a:r>
          </a:p>
        </p:txBody>
      </p:sp>
    </p:spTree>
    <p:extLst>
      <p:ext uri="{BB962C8B-B14F-4D97-AF65-F5344CB8AC3E}">
        <p14:creationId xmlns:p14="http://schemas.microsoft.com/office/powerpoint/2010/main" val="35330883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1"/>
          </a:solidFill>
          <a:effectLst/>
        </p:spPr>
      </p:sp>
      <p:sp>
        <p:nvSpPr>
          <p:cNvPr id="14" name="Rectangle 13">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0774" y="619431"/>
            <a:ext cx="3372464" cy="920611"/>
          </a:xfrm>
        </p:spPr>
        <p:txBody>
          <a:bodyPr vert="horz" lIns="91440" tIns="45720" rIns="91440" bIns="45720" rtlCol="0" anchor="b">
            <a:normAutofit/>
          </a:bodyPr>
          <a:lstStyle/>
          <a:p>
            <a:pPr>
              <a:lnSpc>
                <a:spcPct val="80000"/>
              </a:lnSpc>
            </a:pPr>
            <a:r>
              <a:rPr lang="en-US" sz="5600" dirty="0">
                <a:solidFill>
                  <a:srgbClr val="FFFFFF"/>
                </a:solidFill>
              </a:rPr>
              <a:t>Experiment</a:t>
            </a:r>
          </a:p>
        </p:txBody>
      </p:sp>
      <p:sp>
        <p:nvSpPr>
          <p:cNvPr id="4" name="Slide Number Placeholder 3"/>
          <p:cNvSpPr>
            <a:spLocks noGrp="1"/>
          </p:cNvSpPr>
          <p:nvPr>
            <p:ph type="sldNum" sz="quarter" idx="12"/>
          </p:nvPr>
        </p:nvSpPr>
        <p:spPr>
          <a:xfrm>
            <a:off x="8763926" y="5876412"/>
            <a:ext cx="2926080" cy="1397039"/>
          </a:xfrm>
        </p:spPr>
        <p:txBody>
          <a:bodyPr vert="horz" lIns="91440" tIns="45720" rIns="91440" bIns="45720" rtlCol="0" anchor="b">
            <a:normAutofit/>
          </a:bodyPr>
          <a:lstStyle/>
          <a:p>
            <a:pPr defTabSz="914400">
              <a:lnSpc>
                <a:spcPct val="90000"/>
              </a:lnSpc>
              <a:spcAft>
                <a:spcPts val="600"/>
              </a:spcAft>
            </a:pPr>
            <a:fld id="{80DB475F-BAFD-4EEF-9F00-B5C183201CD7}" type="slidenum">
              <a:rPr lang="en-US" sz="9500" smtClean="0">
                <a:solidFill>
                  <a:srgbClr val="FFFFFF">
                    <a:alpha val="25000"/>
                  </a:srgbClr>
                </a:solidFill>
              </a:rPr>
              <a:pPr defTabSz="914400">
                <a:lnSpc>
                  <a:spcPct val="90000"/>
                </a:lnSpc>
                <a:spcAft>
                  <a:spcPts val="600"/>
                </a:spcAft>
              </a:pPr>
              <a:t>55</a:t>
            </a:fld>
            <a:endParaRPr lang="en-US" sz="9500" dirty="0">
              <a:solidFill>
                <a:srgbClr val="FFFFFF">
                  <a:alpha val="25000"/>
                </a:srgbClr>
              </a:solidFill>
            </a:endParaRPr>
          </a:p>
        </p:txBody>
      </p:sp>
      <p:sp>
        <p:nvSpPr>
          <p:cNvPr id="3" name="Rectangle 2"/>
          <p:cNvSpPr/>
          <p:nvPr/>
        </p:nvSpPr>
        <p:spPr>
          <a:xfrm>
            <a:off x="2116668" y="5792422"/>
            <a:ext cx="2210926" cy="369332"/>
          </a:xfrm>
          <a:prstGeom prst="rect">
            <a:avLst/>
          </a:prstGeom>
        </p:spPr>
        <p:txBody>
          <a:bodyPr wrap="none">
            <a:spAutoFit/>
          </a:bodyPr>
          <a:lstStyle/>
          <a:p>
            <a:pPr marR="0" lvl="0" algn="ctr">
              <a:spcBef>
                <a:spcPts val="400"/>
              </a:spcBef>
              <a:spcAft>
                <a:spcPts val="1000"/>
              </a:spcAft>
              <a:buSzPts val="800"/>
              <a:tabLst>
                <a:tab pos="457200" algn="l"/>
              </a:tabLst>
            </a:pPr>
            <a:r>
              <a:rPr lang="en-US" dirty="0">
                <a:latin typeface="Times New Roman" panose="02020603050405020304" pitchFamily="18" charset="0"/>
                <a:ea typeface="SimSun" panose="02010600030101010101" pitchFamily="2" charset="-122"/>
              </a:rPr>
              <a:t>Robot’s position error</a:t>
            </a:r>
          </a:p>
        </p:txBody>
      </p:sp>
      <p:sp>
        <p:nvSpPr>
          <p:cNvPr id="11" name="Rectangle 10"/>
          <p:cNvSpPr/>
          <p:nvPr/>
        </p:nvSpPr>
        <p:spPr>
          <a:xfrm>
            <a:off x="7895572" y="5792422"/>
            <a:ext cx="2210925" cy="369332"/>
          </a:xfrm>
          <a:prstGeom prst="rect">
            <a:avLst/>
          </a:prstGeom>
        </p:spPr>
        <p:txBody>
          <a:bodyPr wrap="none">
            <a:spAutoFit/>
          </a:bodyPr>
          <a:lstStyle/>
          <a:p>
            <a:pPr marR="0" lvl="0" algn="ctr">
              <a:spcBef>
                <a:spcPts val="400"/>
              </a:spcBef>
              <a:spcAft>
                <a:spcPts val="1000"/>
              </a:spcAft>
              <a:buSzPts val="800"/>
              <a:tabLst>
                <a:tab pos="457200" algn="l"/>
              </a:tabLst>
            </a:pPr>
            <a:r>
              <a:rPr lang="en-US" dirty="0">
                <a:latin typeface="Times New Roman" panose="02020603050405020304" pitchFamily="18" charset="0"/>
                <a:ea typeface="SimSun" panose="02010600030101010101" pitchFamily="2" charset="-122"/>
              </a:rPr>
              <a:t>Robot’s velocity error</a:t>
            </a:r>
          </a:p>
        </p:txBody>
      </p:sp>
      <p:pic>
        <p:nvPicPr>
          <p:cNvPr id="13" name="Content Placeholder 4" descr="Robot_error"/>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20640" y="1640113"/>
            <a:ext cx="5402983" cy="4052238"/>
          </a:xfrm>
          <a:prstGeom prst="rect">
            <a:avLst/>
          </a:prstGeom>
          <a:noFill/>
        </p:spPr>
      </p:pic>
      <p:pic>
        <p:nvPicPr>
          <p:cNvPr id="15" name="Picture 14" descr="Robot_derror"/>
          <p:cNvPicPr/>
          <p:nvPr/>
        </p:nvPicPr>
        <p:blipFill>
          <a:blip r:embed="rId4">
            <a:extLst>
              <a:ext uri="{28A0092B-C50C-407E-A947-70E740481C1C}">
                <a14:useLocalDpi xmlns:a14="http://schemas.microsoft.com/office/drawing/2010/main" val="0"/>
              </a:ext>
            </a:extLst>
          </a:blip>
          <a:srcRect/>
          <a:stretch>
            <a:fillRect/>
          </a:stretch>
        </p:blipFill>
        <p:spPr bwMode="auto">
          <a:xfrm>
            <a:off x="6312066" y="1640113"/>
            <a:ext cx="5377939" cy="4025206"/>
          </a:xfrm>
          <a:prstGeom prst="rect">
            <a:avLst/>
          </a:prstGeom>
          <a:noFill/>
          <a:ln>
            <a:noFill/>
          </a:ln>
        </p:spPr>
      </p:pic>
    </p:spTree>
    <p:extLst>
      <p:ext uri="{BB962C8B-B14F-4D97-AF65-F5344CB8AC3E}">
        <p14:creationId xmlns:p14="http://schemas.microsoft.com/office/powerpoint/2010/main" val="1717739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2" name="Rectangle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accent1"/>
          </a:solidFill>
          <a:effectLst/>
        </p:spPr>
      </p:sp>
      <p:sp>
        <p:nvSpPr>
          <p:cNvPr id="14" name="Rectangle 13">
            <a:extLst>
              <a:ext uri="{FF2B5EF4-FFF2-40B4-BE49-F238E27FC236}">
                <a16:creationId xmlns:a16="http://schemas.microsoft.com/office/drawing/2014/main" id="{D87AB319-64C0-4E2D-B1CD-0A970301BEE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160774" y="619431"/>
            <a:ext cx="3372464" cy="920611"/>
          </a:xfrm>
        </p:spPr>
        <p:txBody>
          <a:bodyPr vert="horz" lIns="91440" tIns="45720" rIns="91440" bIns="45720" rtlCol="0" anchor="b">
            <a:normAutofit/>
          </a:bodyPr>
          <a:lstStyle/>
          <a:p>
            <a:pPr>
              <a:lnSpc>
                <a:spcPct val="80000"/>
              </a:lnSpc>
            </a:pPr>
            <a:r>
              <a:rPr lang="en-US" sz="5600" dirty="0">
                <a:solidFill>
                  <a:srgbClr val="FFFFFF"/>
                </a:solidFill>
              </a:rPr>
              <a:t>Experiment</a:t>
            </a:r>
          </a:p>
        </p:txBody>
      </p:sp>
      <p:sp>
        <p:nvSpPr>
          <p:cNvPr id="4" name="Slide Number Placeholder 3"/>
          <p:cNvSpPr>
            <a:spLocks noGrp="1"/>
          </p:cNvSpPr>
          <p:nvPr>
            <p:ph type="sldNum" sz="quarter" idx="12"/>
          </p:nvPr>
        </p:nvSpPr>
        <p:spPr>
          <a:xfrm>
            <a:off x="8763926" y="5876412"/>
            <a:ext cx="2926080" cy="1397039"/>
          </a:xfrm>
        </p:spPr>
        <p:txBody>
          <a:bodyPr vert="horz" lIns="91440" tIns="45720" rIns="91440" bIns="45720" rtlCol="0" anchor="b">
            <a:normAutofit/>
          </a:bodyPr>
          <a:lstStyle/>
          <a:p>
            <a:pPr defTabSz="914400">
              <a:lnSpc>
                <a:spcPct val="90000"/>
              </a:lnSpc>
              <a:spcAft>
                <a:spcPts val="600"/>
              </a:spcAft>
            </a:pPr>
            <a:fld id="{80DB475F-BAFD-4EEF-9F00-B5C183201CD7}" type="slidenum">
              <a:rPr lang="en-US" sz="9500" smtClean="0">
                <a:solidFill>
                  <a:srgbClr val="FFFFFF">
                    <a:alpha val="25000"/>
                  </a:srgbClr>
                </a:solidFill>
              </a:rPr>
              <a:pPr defTabSz="914400">
                <a:lnSpc>
                  <a:spcPct val="90000"/>
                </a:lnSpc>
                <a:spcAft>
                  <a:spcPts val="600"/>
                </a:spcAft>
              </a:pPr>
              <a:t>56</a:t>
            </a:fld>
            <a:endParaRPr lang="en-US" sz="9500" dirty="0">
              <a:solidFill>
                <a:srgbClr val="FFFFFF">
                  <a:alpha val="25000"/>
                </a:srgbClr>
              </a:solidFill>
            </a:endParaRPr>
          </a:p>
        </p:txBody>
      </p:sp>
      <p:sp>
        <p:nvSpPr>
          <p:cNvPr id="3" name="Rectangle 2"/>
          <p:cNvSpPr/>
          <p:nvPr/>
        </p:nvSpPr>
        <p:spPr>
          <a:xfrm>
            <a:off x="1499966" y="5792422"/>
            <a:ext cx="3576621" cy="369332"/>
          </a:xfrm>
          <a:prstGeom prst="rect">
            <a:avLst/>
          </a:prstGeom>
        </p:spPr>
        <p:txBody>
          <a:bodyPr wrap="none">
            <a:spAutoFit/>
          </a:bodyPr>
          <a:lstStyle/>
          <a:p>
            <a:pPr marR="0" lvl="0" algn="ctr">
              <a:spcBef>
                <a:spcPts val="400"/>
              </a:spcBef>
              <a:spcAft>
                <a:spcPts val="1000"/>
              </a:spcAft>
              <a:buSzPts val="800"/>
              <a:tabLst>
                <a:tab pos="457200" algn="l"/>
              </a:tabLst>
            </a:pPr>
            <a:r>
              <a:rPr lang="en-US" dirty="0">
                <a:latin typeface="Times New Roman" panose="02020603050405020304" pitchFamily="18" charset="0"/>
                <a:ea typeface="SimSun" panose="02010600030101010101" pitchFamily="2" charset="-122"/>
              </a:rPr>
              <a:t>Sliding variable evolution over time</a:t>
            </a:r>
          </a:p>
        </p:txBody>
      </p:sp>
      <p:sp>
        <p:nvSpPr>
          <p:cNvPr id="11" name="Rectangle 10"/>
          <p:cNvSpPr/>
          <p:nvPr/>
        </p:nvSpPr>
        <p:spPr>
          <a:xfrm>
            <a:off x="7309243" y="5792422"/>
            <a:ext cx="3333028" cy="369332"/>
          </a:xfrm>
          <a:prstGeom prst="rect">
            <a:avLst/>
          </a:prstGeom>
        </p:spPr>
        <p:txBody>
          <a:bodyPr wrap="none">
            <a:spAutoFit/>
          </a:bodyPr>
          <a:lstStyle/>
          <a:p>
            <a:pPr marR="0" lvl="0" algn="ctr">
              <a:spcBef>
                <a:spcPts val="400"/>
              </a:spcBef>
              <a:spcAft>
                <a:spcPts val="1000"/>
              </a:spcAft>
              <a:buSzPts val="800"/>
              <a:tabLst>
                <a:tab pos="457200" algn="l"/>
              </a:tabLst>
            </a:pPr>
            <a:r>
              <a:rPr lang="en-US" dirty="0">
                <a:latin typeface="Times New Roman" panose="02020603050405020304" pitchFamily="18" charset="0"/>
                <a:ea typeface="SimSun" panose="02010600030101010101" pitchFamily="2" charset="-122"/>
              </a:rPr>
              <a:t>Robot’s commanded control input</a:t>
            </a:r>
          </a:p>
        </p:txBody>
      </p:sp>
      <p:pic>
        <p:nvPicPr>
          <p:cNvPr id="16" name="Content Placeholder 4" descr="Robot_sigma"/>
          <p:cNvPicPr>
            <a:picLocks/>
          </p:cNvPicPr>
          <p:nvPr/>
        </p:nvPicPr>
        <p:blipFill>
          <a:blip r:embed="rId3">
            <a:extLst>
              <a:ext uri="{28A0092B-C50C-407E-A947-70E740481C1C}">
                <a14:useLocalDpi xmlns:a14="http://schemas.microsoft.com/office/drawing/2010/main" val="0"/>
              </a:ext>
            </a:extLst>
          </a:blip>
          <a:srcRect/>
          <a:stretch>
            <a:fillRect/>
          </a:stretch>
        </p:blipFill>
        <p:spPr bwMode="auto">
          <a:xfrm>
            <a:off x="604807" y="1640113"/>
            <a:ext cx="5366940" cy="4025206"/>
          </a:xfrm>
          <a:prstGeom prst="rect">
            <a:avLst/>
          </a:prstGeom>
          <a:noFill/>
        </p:spPr>
      </p:pic>
      <p:pic>
        <p:nvPicPr>
          <p:cNvPr id="17" name="Picture 16" descr="Robot_u"/>
          <p:cNvPicPr/>
          <p:nvPr/>
        </p:nvPicPr>
        <p:blipFill>
          <a:blip r:embed="rId4">
            <a:extLst>
              <a:ext uri="{28A0092B-C50C-407E-A947-70E740481C1C}">
                <a14:useLocalDpi xmlns:a14="http://schemas.microsoft.com/office/drawing/2010/main" val="0"/>
              </a:ext>
            </a:extLst>
          </a:blip>
          <a:srcRect/>
          <a:stretch>
            <a:fillRect/>
          </a:stretch>
        </p:blipFill>
        <p:spPr bwMode="auto">
          <a:xfrm>
            <a:off x="6286788" y="1640113"/>
            <a:ext cx="5377939" cy="4025206"/>
          </a:xfrm>
          <a:prstGeom prst="rect">
            <a:avLst/>
          </a:prstGeom>
          <a:noFill/>
          <a:ln>
            <a:noFill/>
          </a:ln>
        </p:spPr>
      </p:pic>
    </p:spTree>
    <p:extLst>
      <p:ext uri="{BB962C8B-B14F-4D97-AF65-F5344CB8AC3E}">
        <p14:creationId xmlns:p14="http://schemas.microsoft.com/office/powerpoint/2010/main" val="9819612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Lyapunov candidate function:</a:t>
                </a:r>
              </a:p>
              <a:p>
                <a:endParaRPr lang="en-US" dirty="0"/>
              </a:p>
              <a:p>
                <a:endParaRPr lang="en-US" dirty="0"/>
              </a:p>
              <a:p>
                <a:endParaRPr lang="en-US"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𝜎</m:t>
                        </m:r>
                      </m:e>
                      <m:sub>
                        <m:r>
                          <a:rPr lang="en-US" b="0" i="1" dirty="0" smtClean="0">
                            <a:latin typeface="Cambria Math" panose="02040503050406030204" pitchFamily="18" charset="0"/>
                          </a:rPr>
                          <m:t>𝑥</m:t>
                        </m:r>
                      </m:sub>
                    </m:sSub>
                    <m:d>
                      <m:dPr>
                        <m:ctrlPr>
                          <a:rPr lang="en-US" b="0" i="1" dirty="0" smtClean="0">
                            <a:latin typeface="Cambria Math" panose="02040503050406030204" pitchFamily="18" charset="0"/>
                          </a:rPr>
                        </m:ctrlPr>
                      </m:dPr>
                      <m:e>
                        <m:r>
                          <a:rPr lang="en-US" i="1">
                            <a:latin typeface="Cambria Math" panose="02040503050406030204" pitchFamily="18" charset="0"/>
                            <a:cs typeface="Tahoma" pitchFamily="34" charset="0"/>
                          </a:rPr>
                          <m:t>𝑔</m:t>
                        </m:r>
                        <m:d>
                          <m:dPr>
                            <m:ctrlPr>
                              <a:rPr lang="en-US" i="1">
                                <a:latin typeface="Cambria Math" panose="02040503050406030204" pitchFamily="18" charset="0"/>
                                <a:cs typeface="Tahoma" pitchFamily="34" charset="0"/>
                              </a:rPr>
                            </m:ctrlPr>
                          </m:dPr>
                          <m:e>
                            <m:sSub>
                              <m:sSubPr>
                                <m:ctrlPr>
                                  <a:rPr lang="en-US" i="1">
                                    <a:latin typeface="Cambria Math" panose="02040503050406030204" pitchFamily="18" charset="0"/>
                                    <a:cs typeface="Tahoma" pitchFamily="34" charset="0"/>
                                  </a:rPr>
                                </m:ctrlPr>
                              </m:sSubPr>
                              <m:e>
                                <m:acc>
                                  <m:accPr>
                                    <m:chr m:val="̇"/>
                                    <m:ctrlPr>
                                      <a:rPr lang="en-US" i="1">
                                        <a:latin typeface="Cambria Math" panose="02040503050406030204" pitchFamily="18" charset="0"/>
                                        <a:cs typeface="Tahoma" pitchFamily="34" charset="0"/>
                                      </a:rPr>
                                    </m:ctrlPr>
                                  </m:accPr>
                                  <m:e>
                                    <m:r>
                                      <a:rPr lang="en-US" i="1">
                                        <a:latin typeface="Cambria Math" panose="02040503050406030204" pitchFamily="18" charset="0"/>
                                        <a:cs typeface="Tahoma" pitchFamily="34" charset="0"/>
                                      </a:rPr>
                                      <m:t>𝜀</m:t>
                                    </m:r>
                                  </m:e>
                                </m:acc>
                              </m:e>
                              <m:sub>
                                <m:r>
                                  <a:rPr lang="en-US" i="1">
                                    <a:latin typeface="Cambria Math" panose="02040503050406030204" pitchFamily="18" charset="0"/>
                                    <a:cs typeface="Tahoma" pitchFamily="34" charset="0"/>
                                  </a:rPr>
                                  <m:t>𝑥</m:t>
                                </m:r>
                              </m:sub>
                            </m:sSub>
                          </m:e>
                        </m:d>
                        <m:sSub>
                          <m:sSubPr>
                            <m:ctrlPr>
                              <a:rPr lang="en-US" i="1">
                                <a:latin typeface="Cambria Math" panose="02040503050406030204" pitchFamily="18" charset="0"/>
                                <a:cs typeface="Tahoma" pitchFamily="34" charset="0"/>
                              </a:rPr>
                            </m:ctrlPr>
                          </m:sSubPr>
                          <m:e>
                            <m:acc>
                              <m:accPr>
                                <m:chr m:val="̈"/>
                                <m:ctrlPr>
                                  <a:rPr lang="en-US" i="1">
                                    <a:latin typeface="Cambria Math" panose="02040503050406030204" pitchFamily="18" charset="0"/>
                                    <a:cs typeface="Tahoma" pitchFamily="34" charset="0"/>
                                  </a:rPr>
                                </m:ctrlPr>
                              </m:accPr>
                              <m:e>
                                <m:r>
                                  <a:rPr lang="en-US" i="1">
                                    <a:latin typeface="Cambria Math" panose="02040503050406030204" pitchFamily="18" charset="0"/>
                                    <a:cs typeface="Tahoma" pitchFamily="34" charset="0"/>
                                  </a:rPr>
                                  <m:t>𝜀</m:t>
                                </m:r>
                              </m:e>
                            </m:acc>
                          </m:e>
                          <m:sub>
                            <m:r>
                              <a:rPr lang="en-US" i="1">
                                <a:latin typeface="Cambria Math" panose="02040503050406030204" pitchFamily="18" charset="0"/>
                                <a:cs typeface="Tahoma" pitchFamily="34" charset="0"/>
                              </a:rPr>
                              <m:t>𝑥</m:t>
                            </m:r>
                          </m:sub>
                        </m:sSub>
                        <m:r>
                          <a:rPr lang="en-US" i="1" dirty="0">
                            <a:latin typeface="Cambria Math" panose="02040503050406030204" pitchFamily="18" charset="0"/>
                            <a:cs typeface="Tahoma" pitchFamily="34" charset="0"/>
                          </a:rPr>
                          <m:t>+</m:t>
                        </m:r>
                        <m:sSub>
                          <m:sSubPr>
                            <m:ctrlPr>
                              <a:rPr lang="en-US" i="1" dirty="0">
                                <a:latin typeface="Cambria Math" panose="02040503050406030204" pitchFamily="18" charset="0"/>
                                <a:cs typeface="Tahoma" pitchFamily="34" charset="0"/>
                              </a:rPr>
                            </m:ctrlPr>
                          </m:sSubPr>
                          <m:e>
                            <m:r>
                              <a:rPr lang="en-US" i="1" dirty="0">
                                <a:latin typeface="Cambria Math" panose="02040503050406030204" pitchFamily="18" charset="0"/>
                                <a:cs typeface="Tahoma" pitchFamily="34" charset="0"/>
                              </a:rPr>
                              <m:t>𝑐</m:t>
                            </m:r>
                          </m:e>
                          <m:sub>
                            <m:r>
                              <a:rPr lang="en-US" i="1" dirty="0">
                                <a:latin typeface="Cambria Math" panose="02040503050406030204" pitchFamily="18" charset="0"/>
                                <a:cs typeface="Tahoma" pitchFamily="34" charset="0"/>
                              </a:rPr>
                              <m:t>3</m:t>
                            </m:r>
                          </m:sub>
                        </m:sSub>
                        <m:sSub>
                          <m:sSubPr>
                            <m:ctrlPr>
                              <a:rPr lang="en-US" i="1" dirty="0">
                                <a:latin typeface="Cambria Math" panose="02040503050406030204" pitchFamily="18" charset="0"/>
                                <a:cs typeface="Tahoma" pitchFamily="34" charset="0"/>
                              </a:rPr>
                            </m:ctrlPr>
                          </m:sSubPr>
                          <m:e>
                            <m:acc>
                              <m:accPr>
                                <m:chr m:val="̇"/>
                                <m:ctrlPr>
                                  <a:rPr lang="en-US" i="1" dirty="0">
                                    <a:latin typeface="Cambria Math" panose="02040503050406030204" pitchFamily="18" charset="0"/>
                                    <a:cs typeface="Tahoma" pitchFamily="34" charset="0"/>
                                  </a:rPr>
                                </m:ctrlPr>
                              </m:accPr>
                              <m:e>
                                <m:r>
                                  <a:rPr lang="en-US" i="1" dirty="0">
                                    <a:latin typeface="Cambria Math" panose="02040503050406030204" pitchFamily="18" charset="0"/>
                                    <a:cs typeface="Tahoma" pitchFamily="34" charset="0"/>
                                  </a:rPr>
                                  <m:t>𝜀</m:t>
                                </m:r>
                              </m:e>
                            </m:acc>
                          </m:e>
                          <m:sub>
                            <m:r>
                              <a:rPr lang="en-US" i="1" dirty="0">
                                <a:latin typeface="Cambria Math" panose="02040503050406030204" pitchFamily="18" charset="0"/>
                                <a:cs typeface="Tahoma" pitchFamily="34" charset="0"/>
                              </a:rPr>
                              <m:t>𝑥</m:t>
                            </m:r>
                          </m:sub>
                        </m:sSub>
                      </m:e>
                    </m:d>
                  </m:oMath>
                </a14:m>
                <a:endParaRPr lang="en-US" b="0" dirty="0">
                  <a:cs typeface="Tahoma" pitchFamily="34" charset="0"/>
                </a:endParaRPr>
              </a:p>
              <a:p>
                <a:r>
                  <a:rPr lang="en-US" b="0"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smtClean="0">
                                    <a:latin typeface="Cambria Math" panose="02040503050406030204" pitchFamily="18" charset="0"/>
                                  </a:rPr>
                                  <m:t>𝑥</m:t>
                                </m:r>
                              </m:sub>
                            </m:sSub>
                          </m:e>
                        </m:d>
                        <m:d>
                          <m:dPr>
                            <m:ctrlPr>
                              <a:rPr lang="en-US" b="0" i="1" smtClean="0">
                                <a:latin typeface="Cambria Math" panose="02040503050406030204" pitchFamily="18" charset="0"/>
                              </a:rPr>
                            </m:ctrlPr>
                          </m:dPr>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r>
                              <a:rPr lang="en-US" b="0" i="1" smtClean="0">
                                <a:latin typeface="Cambria Math" panose="02040503050406030204" pitchFamily="18" charset="0"/>
                              </a:rPr>
                              <m:t>𝑠𝑖𝑔𝑛</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𝑥</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𝑥</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3</m:t>
                            </m:r>
                          </m:sub>
                        </m:sSub>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smtClean="0">
                                <a:latin typeface="Cambria Math" panose="02040503050406030204" pitchFamily="18" charset="0"/>
                              </a:rPr>
                              <m:t>𝑥</m:t>
                            </m:r>
                          </m:sub>
                        </m:sSub>
                      </m:e>
                    </m:d>
                  </m:oMath>
                </a14:m>
                <a:endParaRPr lang="en-US" b="0" i="1" dirty="0">
                  <a:latin typeface="Cambria Math" panose="02040503050406030204" pitchFamily="18" charset="0"/>
                </a:endParaRPr>
              </a:p>
              <a:p>
                <a:r>
                  <a:rPr lang="en-US" dirty="0">
                    <a:ea typeface="Cambria Math" panose="02040503050406030204" pitchFamily="18" charset="0"/>
                  </a:rPr>
                  <a:t>    </a:t>
                </a:r>
                <a14:m>
                  <m:oMath xmlns:m="http://schemas.openxmlformats.org/officeDocument/2006/math">
                    <m:r>
                      <a:rPr lang="en-US" dirty="0" smtClean="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a:latin typeface="Cambria Math" panose="02040503050406030204" pitchFamily="18" charset="0"/>
                                  </a:rPr>
                                  <m:t>𝑥</m:t>
                                </m:r>
                              </m:sub>
                            </m:sSub>
                          </m:e>
                        </m:d>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r>
                          <a:rPr lang="en-US" i="1">
                            <a:latin typeface="Cambria Math" panose="02040503050406030204" pitchFamily="18" charset="0"/>
                          </a:rPr>
                          <m:t>𝑠𝑖𝑔𝑛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a:latin typeface="Cambria Math" panose="02040503050406030204" pitchFamily="18" charset="0"/>
                              </a:rPr>
                              <m:t>𝑥</m:t>
                            </m:r>
                          </m:sub>
                        </m:sSub>
                      </m:e>
                    </m:d>
                  </m:oMath>
                </a14:m>
                <a:endParaRPr lang="en-US" dirty="0"/>
              </a:p>
              <a:p>
                <a:pPr lvl="1"/>
                <a:r>
                  <a:rPr lang="en-US" dirty="0"/>
                  <a:t>    Where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𝐹</m:t>
                            </m:r>
                          </m:e>
                        </m:acc>
                      </m:e>
                      <m:sub>
                        <m:r>
                          <a:rPr lang="en-US" b="0" i="1" smtClean="0">
                            <a:latin typeface="Cambria Math" panose="02040503050406030204" pitchFamily="18" charset="0"/>
                          </a:rPr>
                          <m:t>𝑥</m:t>
                        </m:r>
                      </m:sub>
                    </m:sSub>
                  </m:oMath>
                </a14:m>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751" b="-80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57</a:t>
            </a:fld>
            <a:endParaRPr lang="en-US"/>
          </a:p>
        </p:txBody>
      </p:sp>
      <mc:AlternateContent xmlns:mc="http://schemas.openxmlformats.org/markup-compatibility/2006">
        <mc:Choice xmlns:a14="http://schemas.microsoft.com/office/drawing/2010/main" Requires="a14">
          <p:sp>
            <p:nvSpPr>
              <p:cNvPr id="5" name="Rectangle: Rounded Corners 4"/>
              <p:cNvSpPr/>
              <p:nvPr/>
            </p:nvSpPr>
            <p:spPr>
              <a:xfrm>
                <a:off x="2624518" y="2436944"/>
                <a:ext cx="6858000" cy="1004088"/>
              </a:xfrm>
              <a:prstGeom prst="roundRect">
                <a:avLst/>
              </a:prstGeom>
              <a:ln/>
            </p:spPr>
            <p:style>
              <a:lnRef idx="1">
                <a:schemeClr val="accent3"/>
              </a:lnRef>
              <a:fillRef idx="2">
                <a:schemeClr val="accent3"/>
              </a:fillRef>
              <a:effectRef idx="1">
                <a:schemeClr val="accent3"/>
              </a:effectRef>
              <a:fontRef idx="minor">
                <a:schemeClr val="dk1"/>
              </a:fontRef>
            </p:style>
            <p:txBody>
              <a:bodyPr rtlCol="0" anchor="ctr"/>
              <a:lstStyle/>
              <a:p>
                <a:pPr lvl="1"/>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cs typeface="Arial" pitchFamily="34" charset="0"/>
                        </a:rPr>
                        <m:t>𝑉</m:t>
                      </m:r>
                      <m:r>
                        <a:rPr lang="en-US" sz="2800" b="0" i="1" smtClean="0">
                          <a:solidFill>
                            <a:schemeClr val="tx1"/>
                          </a:solidFill>
                          <a:latin typeface="Cambria Math" panose="02040503050406030204" pitchFamily="18" charset="0"/>
                          <a:cs typeface="Arial" pitchFamily="34" charset="0"/>
                        </a:rPr>
                        <m:t>=</m:t>
                      </m:r>
                      <m:f>
                        <m:fPr>
                          <m:ctrlPr>
                            <a:rPr lang="en-US" sz="2800" b="0" i="1" smtClean="0">
                              <a:solidFill>
                                <a:schemeClr val="tx1"/>
                              </a:solidFill>
                              <a:latin typeface="Cambria Math" panose="02040503050406030204" pitchFamily="18" charset="0"/>
                              <a:cs typeface="Arial" pitchFamily="34" charset="0"/>
                            </a:rPr>
                          </m:ctrlPr>
                        </m:fPr>
                        <m:num>
                          <m:r>
                            <a:rPr lang="en-US" sz="2800" b="0" i="1" smtClean="0">
                              <a:solidFill>
                                <a:schemeClr val="tx1"/>
                              </a:solidFill>
                              <a:latin typeface="Cambria Math" panose="02040503050406030204" pitchFamily="18" charset="0"/>
                              <a:cs typeface="Arial" pitchFamily="34" charset="0"/>
                            </a:rPr>
                            <m:t>1</m:t>
                          </m:r>
                        </m:num>
                        <m:den>
                          <m:r>
                            <a:rPr lang="en-US" sz="2800" b="0" i="1" smtClean="0">
                              <a:solidFill>
                                <a:schemeClr val="tx1"/>
                              </a:solidFill>
                              <a:latin typeface="Cambria Math" panose="02040503050406030204" pitchFamily="18" charset="0"/>
                              <a:cs typeface="Arial" pitchFamily="34" charset="0"/>
                            </a:rPr>
                            <m:t>2</m:t>
                          </m:r>
                        </m:den>
                      </m:f>
                      <m:sSubSup>
                        <m:sSubSupPr>
                          <m:ctrlPr>
                            <a:rPr lang="en-US" sz="2800" b="0" i="1" smtClean="0">
                              <a:solidFill>
                                <a:schemeClr val="tx1"/>
                              </a:solidFill>
                              <a:latin typeface="Cambria Math" panose="02040503050406030204" pitchFamily="18" charset="0"/>
                              <a:cs typeface="Arial" pitchFamily="34" charset="0"/>
                            </a:rPr>
                          </m:ctrlPr>
                        </m:sSubSupPr>
                        <m:e>
                          <m:r>
                            <a:rPr lang="en-US" sz="2800" b="0" i="1" smtClean="0">
                              <a:solidFill>
                                <a:schemeClr val="tx1"/>
                              </a:solidFill>
                              <a:latin typeface="Cambria Math" panose="02040503050406030204" pitchFamily="18" charset="0"/>
                              <a:cs typeface="Arial" pitchFamily="34" charset="0"/>
                            </a:rPr>
                            <m:t>𝜎</m:t>
                          </m:r>
                        </m:e>
                        <m:sub>
                          <m:r>
                            <a:rPr lang="en-US" sz="2800" b="0" i="1" smtClean="0">
                              <a:solidFill>
                                <a:schemeClr val="tx1"/>
                              </a:solidFill>
                              <a:latin typeface="Cambria Math" panose="02040503050406030204" pitchFamily="18" charset="0"/>
                              <a:cs typeface="Arial" pitchFamily="34" charset="0"/>
                            </a:rPr>
                            <m:t>𝑥</m:t>
                          </m:r>
                        </m:sub>
                        <m:sup>
                          <m:r>
                            <a:rPr lang="en-US" sz="2800" b="0" i="1" smtClean="0">
                              <a:solidFill>
                                <a:schemeClr val="tx1"/>
                              </a:solidFill>
                              <a:latin typeface="Cambria Math" panose="02040503050406030204" pitchFamily="18" charset="0"/>
                              <a:cs typeface="Arial" pitchFamily="34" charset="0"/>
                            </a:rPr>
                            <m:t>2</m:t>
                          </m:r>
                        </m:sup>
                      </m:sSubSup>
                    </m:oMath>
                  </m:oMathPara>
                </a14:m>
                <a:endParaRPr lang="en-US" sz="2800" dirty="0"/>
              </a:p>
            </p:txBody>
          </p:sp>
        </mc:Choice>
        <mc:Fallback>
          <p:sp>
            <p:nvSpPr>
              <p:cNvPr id="5" name="Rectangle: Rounded Corners 4"/>
              <p:cNvSpPr>
                <a:spLocks noRot="1" noChangeAspect="1" noMove="1" noResize="1" noEditPoints="1" noAdjustHandles="1" noChangeArrowheads="1" noChangeShapeType="1" noTextEdit="1"/>
              </p:cNvSpPr>
              <p:nvPr/>
            </p:nvSpPr>
            <p:spPr>
              <a:xfrm>
                <a:off x="2624518" y="2436944"/>
                <a:ext cx="6858000" cy="1004088"/>
              </a:xfrm>
              <a:prstGeom prst="roundRect">
                <a:avLst/>
              </a:prstGeom>
              <a:blipFill>
                <a:blip r:embed="rId3"/>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37823803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14:m>
                  <m:oMath xmlns:m="http://schemas.openxmlformats.org/officeDocument/2006/math">
                    <m:acc>
                      <m:accPr>
                        <m:chr m:val="̇"/>
                        <m:ctrlPr>
                          <a:rPr lang="en-US" i="1" smtClean="0">
                            <a:latin typeface="Cambria Math" panose="02040503050406030204" pitchFamily="18" charset="0"/>
                          </a:rPr>
                        </m:ctrlPr>
                      </m:accPr>
                      <m:e>
                        <m:r>
                          <a:rPr lang="en-US" i="1">
                            <a:latin typeface="Cambria Math" panose="02040503050406030204" pitchFamily="18" charset="0"/>
                          </a:rPr>
                          <m:t>𝑉</m:t>
                        </m:r>
                      </m:e>
                    </m:acc>
                    <m:r>
                      <a:rPr lang="en-US" dirty="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d>
                      <m:dPr>
                        <m:ctrlPr>
                          <a:rPr lang="en-US" i="1">
                            <a:latin typeface="Cambria Math" panose="02040503050406030204" pitchFamily="18" charset="0"/>
                          </a:rPr>
                        </m:ctrlPr>
                      </m:dPr>
                      <m:e>
                        <m:r>
                          <a:rPr lang="en-US" i="1">
                            <a:latin typeface="Cambria Math" panose="02040503050406030204" pitchFamily="18" charset="0"/>
                          </a:rPr>
                          <m:t>𝑔</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a:latin typeface="Cambria Math" panose="02040503050406030204" pitchFamily="18" charset="0"/>
                                  </a:rPr>
                                  <m:t>𝑥</m:t>
                                </m:r>
                              </m:sub>
                            </m:sSub>
                          </m:e>
                        </m:d>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2</m:t>
                            </m:r>
                          </m:sub>
                        </m:sSub>
                        <m:r>
                          <a:rPr lang="en-US" i="1">
                            <a:latin typeface="Cambria Math" panose="02040503050406030204" pitchFamily="18" charset="0"/>
                          </a:rPr>
                          <m:t>𝑠𝑖𝑔𝑛</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𝜎</m:t>
                                </m:r>
                              </m:e>
                              <m:sub>
                                <m:r>
                                  <a:rPr lang="en-US" i="1">
                                    <a:latin typeface="Cambria Math" panose="02040503050406030204" pitchFamily="18" charset="0"/>
                                  </a:rPr>
                                  <m:t>𝑥</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3</m:t>
                            </m:r>
                          </m:sub>
                        </m:sSub>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𝜀</m:t>
                                </m:r>
                              </m:e>
                            </m:acc>
                          </m:e>
                          <m:sub>
                            <m:r>
                              <a:rPr lang="en-US" i="1">
                                <a:latin typeface="Cambria Math" panose="02040503050406030204" pitchFamily="18" charset="0"/>
                              </a:rPr>
                              <m:t>𝑥</m:t>
                            </m:r>
                          </m:sub>
                        </m:sSub>
                      </m:e>
                    </m:d>
                  </m:oMath>
                </a14:m>
                <a:endParaRPr lang="en-US" dirty="0"/>
              </a:p>
              <a:p>
                <a:endParaRPr lang="en-US" dirty="0"/>
              </a:p>
              <a:p>
                <a:r>
                  <a:rPr lang="en-US" dirty="0"/>
                  <a:t>From definition of </a:t>
                </a:r>
                <a14:m>
                  <m:oMath xmlns:m="http://schemas.openxmlformats.org/officeDocument/2006/math">
                    <m:r>
                      <a:rPr lang="en-US" b="0" i="1" smtClean="0">
                        <a:latin typeface="Cambria Math" panose="02040503050406030204" pitchFamily="18" charset="0"/>
                      </a:rPr>
                      <m:t>𝑔</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smtClean="0">
                                <a:latin typeface="Cambria Math" panose="02040503050406030204" pitchFamily="18" charset="0"/>
                              </a:rPr>
                              <m:t>𝑥</m:t>
                            </m:r>
                          </m:sub>
                        </m:sSub>
                      </m:e>
                    </m:d>
                    <m:r>
                      <a:rPr lang="en-US" i="1"/>
                      <m:t>=</m:t>
                    </m:r>
                    <m:d>
                      <m:dPr>
                        <m:ctrlPr>
                          <a:rPr lang="en-US" i="1"/>
                        </m:ctrlPr>
                      </m:dPr>
                      <m:e>
                        <m:sSub>
                          <m:sSubPr>
                            <m:ctrlPr>
                              <a:rPr lang="en-US" i="1"/>
                            </m:ctrlPr>
                          </m:sSubPr>
                          <m:e>
                            <m:r>
                              <a:rPr lang="en-US" i="1"/>
                              <m:t>𝑐</m:t>
                            </m:r>
                          </m:e>
                          <m:sub>
                            <m:r>
                              <a:rPr lang="en-US" i="1"/>
                              <m:t>2</m:t>
                            </m:r>
                          </m:sub>
                        </m:sSub>
                        <m:sSubSup>
                          <m:sSubSupPr>
                            <m:ctrlPr>
                              <a:rPr lang="en-US" i="1"/>
                            </m:ctrlPr>
                          </m:sSubSupPr>
                          <m:e>
                            <m:acc>
                              <m:accPr>
                                <m:chr m:val="̇"/>
                                <m:ctrlPr>
                                  <a:rPr lang="en-US" i="1"/>
                                </m:ctrlPr>
                              </m:accPr>
                              <m:e>
                                <m:r>
                                  <a:rPr lang="en-US" i="1"/>
                                  <m:t>𝜀</m:t>
                                </m:r>
                              </m:e>
                            </m:acc>
                          </m:e>
                          <m:sub>
                            <m:r>
                              <a:rPr lang="en-US" i="1"/>
                              <m:t>𝑥</m:t>
                            </m:r>
                          </m:sub>
                          <m:sup>
                            <m:f>
                              <m:fPr>
                                <m:ctrlPr>
                                  <a:rPr lang="en-US" i="1"/>
                                </m:ctrlPr>
                              </m:fPr>
                              <m:num>
                                <m:sSub>
                                  <m:sSubPr>
                                    <m:ctrlPr>
                                      <a:rPr lang="en-US" i="1"/>
                                    </m:ctrlPr>
                                  </m:sSubPr>
                                  <m:e>
                                    <m:r>
                                      <a:rPr lang="en-US" i="1"/>
                                      <m:t>𝑚</m:t>
                                    </m:r>
                                  </m:e>
                                  <m:sub>
                                    <m:r>
                                      <a:rPr lang="en-US" i="1"/>
                                      <m:t>1</m:t>
                                    </m:r>
                                  </m:sub>
                                </m:sSub>
                                <m:r>
                                  <a:rPr lang="en-US" i="1"/>
                                  <m:t>+</m:t>
                                </m:r>
                                <m:sSub>
                                  <m:sSubPr>
                                    <m:ctrlPr>
                                      <a:rPr lang="en-US" i="1"/>
                                    </m:ctrlPr>
                                  </m:sSubPr>
                                  <m:e>
                                    <m:r>
                                      <a:rPr lang="en-US" i="1"/>
                                      <m:t>𝑚</m:t>
                                    </m:r>
                                  </m:e>
                                  <m:sub>
                                    <m:r>
                                      <a:rPr lang="en-US" i="1"/>
                                      <m:t>2</m:t>
                                    </m:r>
                                  </m:sub>
                                </m:sSub>
                              </m:num>
                              <m:den>
                                <m:sSub>
                                  <m:sSubPr>
                                    <m:ctrlPr>
                                      <a:rPr lang="en-US" i="1"/>
                                    </m:ctrlPr>
                                  </m:sSubPr>
                                  <m:e>
                                    <m:r>
                                      <a:rPr lang="en-US" i="1"/>
                                      <m:t>𝑚</m:t>
                                    </m:r>
                                  </m:e>
                                  <m:sub>
                                    <m:r>
                                      <a:rPr lang="en-US" i="1"/>
                                      <m:t>1</m:t>
                                    </m:r>
                                  </m:sub>
                                </m:sSub>
                              </m:den>
                            </m:f>
                          </m:sup>
                        </m:sSubSup>
                        <m:r>
                          <a:rPr lang="en-US" i="1"/>
                          <m:t>+</m:t>
                        </m:r>
                        <m:f>
                          <m:fPr>
                            <m:ctrlPr>
                              <a:rPr lang="en-US" i="1"/>
                            </m:ctrlPr>
                          </m:fPr>
                          <m:num>
                            <m:sSub>
                              <m:sSubPr>
                                <m:ctrlPr>
                                  <a:rPr lang="en-US" i="1"/>
                                </m:ctrlPr>
                              </m:sSubPr>
                              <m:e>
                                <m:r>
                                  <a:rPr lang="en-US" i="1"/>
                                  <m:t>𝑚</m:t>
                                </m:r>
                              </m:e>
                              <m:sub>
                                <m:r>
                                  <a:rPr lang="en-US" i="1"/>
                                  <m:t>2</m:t>
                                </m:r>
                              </m:sub>
                            </m:sSub>
                          </m:num>
                          <m:den>
                            <m:sSub>
                              <m:sSubPr>
                                <m:ctrlPr>
                                  <a:rPr lang="en-US" i="1"/>
                                </m:ctrlPr>
                              </m:sSubPr>
                              <m:e>
                                <m:r>
                                  <a:rPr lang="en-US" i="1"/>
                                  <m:t>𝑚</m:t>
                                </m:r>
                              </m:e>
                              <m:sub>
                                <m:r>
                                  <a:rPr lang="en-US" i="1"/>
                                  <m:t>1</m:t>
                                </m:r>
                              </m:sub>
                            </m:sSub>
                          </m:den>
                        </m:f>
                        <m:sSubSup>
                          <m:sSubSupPr>
                            <m:ctrlPr>
                              <a:rPr lang="en-US" i="1"/>
                            </m:ctrlPr>
                          </m:sSubSupPr>
                          <m:e>
                            <m:acc>
                              <m:accPr>
                                <m:chr m:val="̇"/>
                                <m:ctrlPr>
                                  <a:rPr lang="en-US" i="1"/>
                                </m:ctrlPr>
                              </m:accPr>
                              <m:e>
                                <m:r>
                                  <a:rPr lang="en-US" i="1"/>
                                  <m:t>𝜀</m:t>
                                </m:r>
                              </m:e>
                            </m:acc>
                          </m:e>
                          <m:sub>
                            <m:r>
                              <a:rPr lang="en-US" i="1"/>
                              <m:t>𝑥</m:t>
                            </m:r>
                          </m:sub>
                          <m:sup>
                            <m:f>
                              <m:fPr>
                                <m:ctrlPr>
                                  <a:rPr lang="en-US" i="1"/>
                                </m:ctrlPr>
                              </m:fPr>
                              <m:num>
                                <m:sSub>
                                  <m:sSubPr>
                                    <m:ctrlPr>
                                      <a:rPr lang="en-US" i="1"/>
                                    </m:ctrlPr>
                                  </m:sSubPr>
                                  <m:e>
                                    <m:r>
                                      <a:rPr lang="en-US" i="1"/>
                                      <m:t>𝑚</m:t>
                                    </m:r>
                                  </m:e>
                                  <m:sub>
                                    <m:r>
                                      <a:rPr lang="en-US" i="1"/>
                                      <m:t>2</m:t>
                                    </m:r>
                                  </m:sub>
                                </m:sSub>
                                <m:r>
                                  <a:rPr lang="en-US" i="1"/>
                                  <m:t>−</m:t>
                                </m:r>
                                <m:sSub>
                                  <m:sSubPr>
                                    <m:ctrlPr>
                                      <a:rPr lang="en-US" i="1"/>
                                    </m:ctrlPr>
                                  </m:sSubPr>
                                  <m:e>
                                    <m:r>
                                      <a:rPr lang="en-US" i="1"/>
                                      <m:t>𝑚</m:t>
                                    </m:r>
                                  </m:e>
                                  <m:sub>
                                    <m:r>
                                      <a:rPr lang="en-US" i="1"/>
                                      <m:t>1</m:t>
                                    </m:r>
                                  </m:sub>
                                </m:sSub>
                              </m:num>
                              <m:den>
                                <m:sSub>
                                  <m:sSubPr>
                                    <m:ctrlPr>
                                      <a:rPr lang="en-US" i="1"/>
                                    </m:ctrlPr>
                                  </m:sSubPr>
                                  <m:e>
                                    <m:r>
                                      <a:rPr lang="en-US" i="1"/>
                                      <m:t>𝑚</m:t>
                                    </m:r>
                                  </m:e>
                                  <m:sub>
                                    <m:r>
                                      <a:rPr lang="en-US" i="1"/>
                                      <m:t>1</m:t>
                                    </m:r>
                                  </m:sub>
                                </m:sSub>
                              </m:den>
                            </m:f>
                          </m:sup>
                        </m:sSubSup>
                      </m:e>
                    </m:d>
                    <m:sSup>
                      <m:sSupPr>
                        <m:ctrlPr>
                          <a:rPr lang="en-US" i="1"/>
                        </m:ctrlPr>
                      </m:sSupPr>
                      <m:e>
                        <m:r>
                          <a:rPr lang="en-US" i="1"/>
                          <m:t>𝑒</m:t>
                        </m:r>
                      </m:e>
                      <m:sup>
                        <m:f>
                          <m:fPr>
                            <m:ctrlPr>
                              <a:rPr lang="en-US" i="1"/>
                            </m:ctrlPr>
                          </m:fPr>
                          <m:num>
                            <m:sSub>
                              <m:sSubPr>
                                <m:ctrlPr>
                                  <a:rPr lang="en-US" i="1"/>
                                </m:ctrlPr>
                              </m:sSubPr>
                              <m:e>
                                <m:r>
                                  <a:rPr lang="en-US" i="1"/>
                                  <m:t>𝑐</m:t>
                                </m:r>
                              </m:e>
                              <m:sub>
                                <m:r>
                                  <a:rPr lang="en-US" i="1"/>
                                  <m:t>2</m:t>
                                </m:r>
                              </m:sub>
                            </m:sSub>
                            <m:sSubSup>
                              <m:sSubSupPr>
                                <m:ctrlPr>
                                  <a:rPr lang="en-US" i="1"/>
                                </m:ctrlPr>
                              </m:sSubSupPr>
                              <m:e>
                                <m:acc>
                                  <m:accPr>
                                    <m:chr m:val="̇"/>
                                    <m:ctrlPr>
                                      <a:rPr lang="en-US" i="1"/>
                                    </m:ctrlPr>
                                  </m:accPr>
                                  <m:e>
                                    <m:r>
                                      <a:rPr lang="en-US" i="1"/>
                                      <m:t>𝜀</m:t>
                                    </m:r>
                                  </m:e>
                                </m:acc>
                              </m:e>
                              <m:sub>
                                <m:r>
                                  <a:rPr lang="en-US" i="1"/>
                                  <m:t>𝑥</m:t>
                                </m:r>
                              </m:sub>
                              <m:sup>
                                <m:r>
                                  <a:rPr lang="en-US" i="1"/>
                                  <m:t>2</m:t>
                                </m:r>
                              </m:sup>
                            </m:sSubSup>
                          </m:num>
                          <m:den>
                            <m:r>
                              <a:rPr lang="en-US" i="1"/>
                              <m:t>2</m:t>
                            </m:r>
                          </m:den>
                        </m:f>
                      </m:sup>
                    </m:sSup>
                  </m:oMath>
                </a14:m>
                <a:r>
                  <a:rPr lang="en-US" dirty="0"/>
                  <a:t>,</a:t>
                </a:r>
              </a:p>
              <a:p>
                <a:pPr lvl="1"/>
                <a14:m>
                  <m:oMath xmlns:m="http://schemas.openxmlformats.org/officeDocument/2006/math">
                    <m:r>
                      <a:rPr lang="en-US" i="1"/>
                      <m:t>𝑔</m:t>
                    </m:r>
                    <m:d>
                      <m:dPr>
                        <m:ctrlPr>
                          <a:rPr lang="en-US" i="1"/>
                        </m:ctrlPr>
                      </m:dPr>
                      <m:e>
                        <m:sSub>
                          <m:sSubPr>
                            <m:ctrlPr>
                              <a:rPr lang="en-US" i="1"/>
                            </m:ctrlPr>
                          </m:sSubPr>
                          <m:e>
                            <m:acc>
                              <m:accPr>
                                <m:chr m:val="̇"/>
                                <m:ctrlPr>
                                  <a:rPr lang="en-US" i="1"/>
                                </m:ctrlPr>
                              </m:accPr>
                              <m:e>
                                <m:r>
                                  <a:rPr lang="en-US" i="1"/>
                                  <m:t>𝜀</m:t>
                                </m:r>
                              </m:e>
                            </m:acc>
                          </m:e>
                          <m:sub>
                            <m:r>
                              <a:rPr lang="en-US" i="1"/>
                              <m:t>𝑥</m:t>
                            </m:r>
                          </m:sub>
                        </m:sSub>
                      </m:e>
                    </m:d>
                    <m:r>
                      <a:rPr lang="en-US" i="1"/>
                      <m:t>≥</m:t>
                    </m:r>
                    <m:sSub>
                      <m:sSubPr>
                        <m:ctrlPr>
                          <a:rPr lang="en-US" i="1"/>
                        </m:ctrlPr>
                      </m:sSubPr>
                      <m:e>
                        <m:r>
                          <a:rPr lang="en-US" i="1"/>
                          <m:t>𝑐</m:t>
                        </m:r>
                      </m:e>
                      <m:sub>
                        <m:r>
                          <a:rPr lang="en-US" i="1"/>
                          <m:t>3</m:t>
                        </m:r>
                      </m:sub>
                    </m:sSub>
                    <m:sSub>
                      <m:sSubPr>
                        <m:ctrlPr>
                          <a:rPr lang="en-US" i="1"/>
                        </m:ctrlPr>
                      </m:sSubPr>
                      <m:e>
                        <m:acc>
                          <m:accPr>
                            <m:chr m:val="̇"/>
                            <m:ctrlPr>
                              <a:rPr lang="en-US" i="1"/>
                            </m:ctrlPr>
                          </m:accPr>
                          <m:e>
                            <m:r>
                              <a:rPr lang="en-US" i="1"/>
                              <m:t>𝜀</m:t>
                            </m:r>
                          </m:e>
                        </m:acc>
                      </m:e>
                      <m:sub>
                        <m:r>
                          <a:rPr lang="en-US" i="1"/>
                          <m:t>𝑥</m:t>
                        </m:r>
                      </m:sub>
                    </m:sSub>
                  </m:oMath>
                </a14:m>
                <a:r>
                  <a:rPr lang="en-US" dirty="0"/>
                  <a:t> when </a:t>
                </a:r>
                <a14:m>
                  <m:oMath xmlns:m="http://schemas.openxmlformats.org/officeDocument/2006/math">
                    <m:sSub>
                      <m:sSubPr>
                        <m:ctrlPr>
                          <a:rPr lang="en-US" i="1"/>
                        </m:ctrlPr>
                      </m:sSubPr>
                      <m:e>
                        <m:r>
                          <a:rPr lang="en-US" i="1"/>
                          <m:t>𝑐</m:t>
                        </m:r>
                      </m:e>
                      <m:sub>
                        <m:r>
                          <a:rPr lang="en-US" i="1"/>
                          <m:t>3</m:t>
                        </m:r>
                      </m:sub>
                    </m:sSub>
                    <m:r>
                      <a:rPr lang="en-US" i="1"/>
                      <m:t>≤</m:t>
                    </m:r>
                    <m:sSub>
                      <m:sSubPr>
                        <m:ctrlPr>
                          <a:rPr lang="en-US" i="1"/>
                        </m:ctrlPr>
                      </m:sSubPr>
                      <m:e>
                        <m:r>
                          <a:rPr lang="en-US" i="1"/>
                          <m:t>𝑘</m:t>
                        </m:r>
                      </m:e>
                      <m:sub>
                        <m:r>
                          <a:rPr lang="en-US" i="1"/>
                          <m:t>2</m:t>
                        </m:r>
                      </m:sub>
                    </m:sSub>
                    <m:func>
                      <m:funcPr>
                        <m:ctrlPr>
                          <a:rPr lang="en-US" i="1"/>
                        </m:ctrlPr>
                      </m:funcPr>
                      <m:fName>
                        <m:r>
                          <m:rPr>
                            <m:sty m:val="p"/>
                          </m:rPr>
                          <a:rPr lang="en-US"/>
                          <m:t>min</m:t>
                        </m:r>
                      </m:fName>
                      <m:e>
                        <m:d>
                          <m:dPr>
                            <m:ctrlPr>
                              <a:rPr lang="en-US" i="1"/>
                            </m:ctrlPr>
                          </m:dPr>
                          <m:e>
                            <m:r>
                              <a:rPr lang="en-US" i="1"/>
                              <m:t>𝑐</m:t>
                            </m:r>
                            <m:sSub>
                              <m:sSubPr>
                                <m:ctrlPr>
                                  <a:rPr lang="en-US" i="1"/>
                                </m:ctrlPr>
                              </m:sSubPr>
                              <m:e>
                                <m:r>
                                  <a:rPr lang="en-US"/>
                                  <m:t>­</m:t>
                                </m:r>
                              </m:e>
                              <m:sub>
                                <m:r>
                                  <a:rPr lang="en-US" i="1"/>
                                  <m:t>2</m:t>
                                </m:r>
                              </m:sub>
                            </m:sSub>
                            <m:r>
                              <a:rPr lang="en-US" i="1"/>
                              <m:t>,</m:t>
                            </m:r>
                            <m:f>
                              <m:fPr>
                                <m:ctrlPr>
                                  <a:rPr lang="en-US" i="1"/>
                                </m:ctrlPr>
                              </m:fPr>
                              <m:num>
                                <m:sSub>
                                  <m:sSubPr>
                                    <m:ctrlPr>
                                      <a:rPr lang="en-US" i="1"/>
                                    </m:ctrlPr>
                                  </m:sSubPr>
                                  <m:e>
                                    <m:r>
                                      <a:rPr lang="en-US" i="1"/>
                                      <m:t>𝑚</m:t>
                                    </m:r>
                                  </m:e>
                                  <m:sub>
                                    <m:r>
                                      <a:rPr lang="en-US" i="1"/>
                                      <m:t>2</m:t>
                                    </m:r>
                                  </m:sub>
                                </m:sSub>
                              </m:num>
                              <m:den>
                                <m:sSub>
                                  <m:sSubPr>
                                    <m:ctrlPr>
                                      <a:rPr lang="en-US" i="1"/>
                                    </m:ctrlPr>
                                  </m:sSubPr>
                                  <m:e>
                                    <m:r>
                                      <a:rPr lang="en-US" i="1"/>
                                      <m:t>𝑚</m:t>
                                    </m:r>
                                  </m:e>
                                  <m:sub>
                                    <m:r>
                                      <a:rPr lang="en-US" i="1"/>
                                      <m:t>1</m:t>
                                    </m:r>
                                  </m:sub>
                                </m:sSub>
                              </m:den>
                            </m:f>
                          </m:e>
                        </m:d>
                      </m:e>
                    </m:func>
                  </m:oMath>
                </a14:m>
                <a:endParaRPr lang="en-US" dirty="0"/>
              </a:p>
              <a:p>
                <a:endParaRPr lang="en-US" dirty="0"/>
              </a:p>
              <a:p>
                <a:r>
                  <a:rPr lang="en-US" dirty="0"/>
                  <a:t>Hence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𝑉</m:t>
                        </m:r>
                      </m:e>
                    </m:acc>
                    <m:r>
                      <a:rPr lang="en-US" b="0" i="1" smtClean="0">
                        <a:latin typeface="Cambria Math" panose="02040503050406030204" pitchFamily="18" charset="0"/>
                        <a:ea typeface="Cambria Math" panose="02040503050406030204" pitchFamily="18" charset="0"/>
                      </a:rPr>
                      <m:t>≤0</m:t>
                    </m:r>
                  </m:oMath>
                </a14:m>
                <a:r>
                  <a:rPr lang="en-US" dirty="0"/>
                  <a:t> when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smtClean="0">
                            <a:latin typeface="Cambria Math" panose="02040503050406030204" pitchFamily="18" charset="0"/>
                          </a:rPr>
                          <m:t>𝑥</m:t>
                        </m:r>
                      </m:sub>
                    </m:sSub>
                    <m:r>
                      <a:rPr lang="en-US" b="0" i="1" smtClean="0">
                        <a:latin typeface="Cambria Math" panose="02040503050406030204" pitchFamily="18" charset="0"/>
                        <a:ea typeface="Cambria Math" panose="02040503050406030204" pitchFamily="18" charset="0"/>
                      </a:rPr>
                      <m:t>≠0</m:t>
                    </m:r>
                  </m:oMath>
                </a14:m>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t="-194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58</a:t>
            </a:fld>
            <a:endParaRPr lang="en-US"/>
          </a:p>
        </p:txBody>
      </p:sp>
    </p:spTree>
    <p:extLst>
      <p:ext uri="{BB962C8B-B14F-4D97-AF65-F5344CB8AC3E}">
        <p14:creationId xmlns:p14="http://schemas.microsoft.com/office/powerpoint/2010/main" val="219285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Proof</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a:t>When </a:t>
                </a:r>
                <a14:m>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𝜀</m:t>
                            </m:r>
                          </m:e>
                        </m:acc>
                      </m:e>
                      <m:sub>
                        <m:r>
                          <a:rPr lang="en-US" b="0" i="1" smtClean="0">
                            <a:latin typeface="Cambria Math" panose="02040503050406030204" pitchFamily="18" charset="0"/>
                          </a:rPr>
                          <m:t>𝑥</m:t>
                        </m:r>
                      </m:sub>
                    </m:sSub>
                    <m:r>
                      <a:rPr lang="en-US" b="0" i="1" smtClean="0">
                        <a:latin typeface="Cambria Math" panose="02040503050406030204" pitchFamily="18" charset="0"/>
                      </a:rPr>
                      <m:t>=0</m:t>
                    </m:r>
                  </m:oMath>
                </a14:m>
                <a:r>
                  <a:rPr lang="en-US" dirty="0"/>
                  <a:t>,</a:t>
                </a:r>
              </a:p>
              <a:p>
                <a:r>
                  <a:rPr lang="en-US" dirty="0"/>
                  <a:t>Error dynamics reduce to </a:t>
                </a:r>
                <a14:m>
                  <m:oMath xmlns:m="http://schemas.openxmlformats.org/officeDocument/2006/math">
                    <m:sSub>
                      <m:sSubPr>
                        <m:ctrlPr>
                          <a:rPr lang="en-US" i="1"/>
                        </m:ctrlPr>
                      </m:sSubPr>
                      <m:e>
                        <m:acc>
                          <m:accPr>
                            <m:chr m:val="̈"/>
                            <m:ctrlPr>
                              <a:rPr lang="en-US" i="1"/>
                            </m:ctrlPr>
                          </m:accPr>
                          <m:e>
                            <m:r>
                              <a:rPr lang="en-US" i="1"/>
                              <m:t>𝜀</m:t>
                            </m:r>
                          </m:e>
                        </m:acc>
                      </m:e>
                      <m:sub>
                        <m:r>
                          <a:rPr lang="en-US" i="1"/>
                          <m:t>𝑥</m:t>
                        </m:r>
                      </m:sub>
                    </m:sSub>
                    <m:r>
                      <a:rPr lang="en-US" i="1"/>
                      <m:t>=−</m:t>
                    </m:r>
                    <m:sSub>
                      <m:sSubPr>
                        <m:ctrlPr>
                          <a:rPr lang="en-US" i="1"/>
                        </m:ctrlPr>
                      </m:sSubPr>
                      <m:e>
                        <m:r>
                          <a:rPr lang="en-US" i="1"/>
                          <m:t>𝑘</m:t>
                        </m:r>
                      </m:e>
                      <m:sub>
                        <m:r>
                          <a:rPr lang="en-US" i="1"/>
                          <m:t>1</m:t>
                        </m:r>
                      </m:sub>
                    </m:sSub>
                    <m:r>
                      <a:rPr lang="en-US" i="1"/>
                      <m:t> </m:t>
                    </m:r>
                    <m:r>
                      <a:rPr lang="en-US" i="1"/>
                      <m:t>𝑠𝑖𝑔𝑛</m:t>
                    </m:r>
                    <m:d>
                      <m:dPr>
                        <m:ctrlPr>
                          <a:rPr lang="en-US" i="1"/>
                        </m:ctrlPr>
                      </m:dPr>
                      <m:e>
                        <m:sSub>
                          <m:sSubPr>
                            <m:ctrlPr>
                              <a:rPr lang="en-US" i="1"/>
                            </m:ctrlPr>
                          </m:sSubPr>
                          <m:e>
                            <m:r>
                              <a:rPr lang="en-US" i="1"/>
                              <m:t>𝜎</m:t>
                            </m:r>
                          </m:e>
                          <m:sub>
                            <m:r>
                              <a:rPr lang="en-US" i="1"/>
                              <m:t>𝑥</m:t>
                            </m:r>
                          </m:sub>
                        </m:sSub>
                      </m:e>
                    </m:d>
                    <m:r>
                      <a:rPr lang="en-US" i="1"/>
                      <m:t>+</m:t>
                    </m:r>
                    <m:sSub>
                      <m:sSubPr>
                        <m:ctrlPr>
                          <a:rPr lang="en-US" i="1"/>
                        </m:ctrlPr>
                      </m:sSubPr>
                      <m:e>
                        <m:r>
                          <a:rPr lang="en-US" i="1"/>
                          <m:t>𝐹</m:t>
                        </m:r>
                      </m:e>
                      <m:sub>
                        <m:r>
                          <a:rPr lang="en-US" i="1"/>
                          <m:t>𝑥</m:t>
                        </m:r>
                      </m:sub>
                    </m:sSub>
                  </m:oMath>
                </a14:m>
                <a:endParaRPr lang="en-US" dirty="0"/>
              </a:p>
              <a:p>
                <a:r>
                  <a:rPr lang="en-US" dirty="0"/>
                  <a:t>Proof in </a:t>
                </a:r>
                <a:r>
                  <a:rPr lang="en-US" dirty="0"/>
                  <a:t>A. Goodyear, P. Christophe, P. Jean, Z. Costantinos, B. Morgan, I. </a:t>
                </a:r>
                <a:r>
                  <a:rPr lang="en-US" dirty="0" err="1"/>
                  <a:t>Kolmanovsky</a:t>
                </a:r>
                <a:r>
                  <a:rPr lang="en-US" dirty="0"/>
                  <a:t>, "Hardware implementation of Model Predictive Control for relative motion maneuvering," </a:t>
                </a:r>
                <a:r>
                  <a:rPr lang="en-US" i="1" dirty="0"/>
                  <a:t>American Control Conference (ACC), 2015</a:t>
                </a:r>
                <a:r>
                  <a:rPr lang="en-US" dirty="0"/>
                  <a:t>. IEEE, 2015.</a:t>
                </a:r>
              </a:p>
              <a:p>
                <a:pPr lvl="1"/>
                <a:r>
                  <a:rPr lang="en-US" b="0" dirty="0"/>
                  <a:t>When </a:t>
                </a:r>
                <a14:m>
                  <m:oMath xmlns:m="http://schemas.openxmlformats.org/officeDocument/2006/math">
                    <m:sSub>
                      <m:sSubPr>
                        <m:ctrlPr>
                          <a:rPr lang="en-US" b="0" i="1" smtClean="0">
                            <a:latin typeface="Cambria Math" panose="02040503050406030204" pitchFamily="18" charset="0"/>
                          </a:rPr>
                        </m:ctrlPr>
                      </m:sSubPr>
                      <m:e>
                        <m:acc>
                          <m:accPr>
                            <m:chr m:val="̇"/>
                            <m:ctrlPr>
                              <a:rPr lang="en-US" i="1"/>
                            </m:ctrlPr>
                          </m:accPr>
                          <m:e>
                            <m:r>
                              <a:rPr lang="en-US" b="0" i="1" smtClean="0">
                                <a:latin typeface="Cambria Math" panose="02040503050406030204" pitchFamily="18" charset="0"/>
                              </a:rPr>
                              <m:t>𝜀</m:t>
                            </m:r>
                          </m:e>
                        </m:acc>
                      </m:e>
                      <m:sub>
                        <m:r>
                          <a:rPr lang="en-US" b="0" i="1" smtClean="0">
                            <a:latin typeface="Cambria Math" panose="02040503050406030204" pitchFamily="18" charset="0"/>
                          </a:rPr>
                          <m:t>𝑥</m:t>
                        </m:r>
                      </m:sub>
                    </m:sSub>
                    <m:r>
                      <a:rPr lang="en-US" i="1"/>
                      <m:t>=0</m:t>
                    </m:r>
                  </m:oMath>
                </a14:m>
                <a:r>
                  <a:rPr lang="en-US" dirty="0"/>
                  <a:t> the sign of the acceleration is equivalent to </a:t>
                </a:r>
                <a14:m>
                  <m:oMath xmlns:m="http://schemas.openxmlformats.org/officeDocument/2006/math">
                    <m:r>
                      <a:rPr lang="en-US" i="1"/>
                      <m:t>𝑠𝑖𝑔𝑛</m:t>
                    </m:r>
                    <m:d>
                      <m:dPr>
                        <m:ctrlPr>
                          <a:rPr lang="en-US" i="1"/>
                        </m:ctrlPr>
                      </m:dPr>
                      <m:e>
                        <m:acc>
                          <m:accPr>
                            <m:chr m:val="̈"/>
                            <m:ctrlPr>
                              <a:rPr lang="en-US" i="1"/>
                            </m:ctrlPr>
                          </m:accPr>
                          <m:e>
                            <m:sSub>
                              <m:sSubPr>
                                <m:ctrlPr>
                                  <a:rPr lang="en-US" i="1"/>
                                </m:ctrlPr>
                              </m:sSubPr>
                              <m:e>
                                <m:r>
                                  <a:rPr lang="en-US" i="1"/>
                                  <m:t>𝜀</m:t>
                                </m:r>
                              </m:e>
                              <m:sub>
                                <m:r>
                                  <a:rPr lang="en-US" i="1"/>
                                  <m:t>𝑥</m:t>
                                </m:r>
                              </m:sub>
                            </m:sSub>
                          </m:e>
                        </m:acc>
                      </m:e>
                    </m:d>
                    <m:r>
                      <a:rPr lang="en-US" i="1"/>
                      <m:t>=−</m:t>
                    </m:r>
                    <m:sSub>
                      <m:sSubPr>
                        <m:ctrlPr>
                          <a:rPr lang="en-US" i="1"/>
                        </m:ctrlPr>
                      </m:sSubPr>
                      <m:e>
                        <m:r>
                          <a:rPr lang="en-US" i="1"/>
                          <m:t>𝑘</m:t>
                        </m:r>
                      </m:e>
                      <m:sub>
                        <m:r>
                          <a:rPr lang="en-US" i="1"/>
                          <m:t>1</m:t>
                        </m:r>
                      </m:sub>
                    </m:sSub>
                    <m:r>
                      <a:rPr lang="en-US" i="1"/>
                      <m:t>𝑠𝑖𝑔𝑛</m:t>
                    </m:r>
                    <m:d>
                      <m:dPr>
                        <m:ctrlPr>
                          <a:rPr lang="en-US" i="1"/>
                        </m:ctrlPr>
                      </m:dPr>
                      <m:e>
                        <m:sSub>
                          <m:sSubPr>
                            <m:ctrlPr>
                              <a:rPr lang="en-US" i="1"/>
                            </m:ctrlPr>
                          </m:sSubPr>
                          <m:e>
                            <m:r>
                              <a:rPr lang="en-US" i="1"/>
                              <m:t>𝜎</m:t>
                            </m:r>
                          </m:e>
                          <m:sub>
                            <m:r>
                              <a:rPr lang="en-US" i="1"/>
                              <m:t>𝑥</m:t>
                            </m:r>
                          </m:sub>
                        </m:sSub>
                      </m:e>
                    </m:d>
                  </m:oMath>
                </a14:m>
                <a:endParaRPr lang="en-US" dirty="0"/>
              </a:p>
              <a:p>
                <a:pPr lvl="1"/>
                <a:r>
                  <a:rPr lang="en-US" dirty="0"/>
                  <a:t>Hence, the line </a:t>
                </a:r>
                <a14:m>
                  <m:oMath xmlns:m="http://schemas.openxmlformats.org/officeDocument/2006/math">
                    <m:acc>
                      <m:accPr>
                        <m:chr m:val="̇"/>
                        <m:ctrlPr>
                          <a:rPr lang="en-US" i="1"/>
                        </m:ctrlPr>
                      </m:accPr>
                      <m:e>
                        <m:sSub>
                          <m:sSubPr>
                            <m:ctrlPr>
                              <a:rPr lang="en-US" i="1"/>
                            </m:ctrlPr>
                          </m:sSubPr>
                          <m:e>
                            <m:r>
                              <a:rPr lang="en-US" i="1"/>
                              <m:t>𝜀</m:t>
                            </m:r>
                          </m:e>
                          <m:sub>
                            <m:r>
                              <a:rPr lang="en-US" i="1"/>
                              <m:t>𝑥</m:t>
                            </m:r>
                          </m:sub>
                        </m:sSub>
                      </m:e>
                    </m:acc>
                    <m:r>
                      <a:rPr lang="en-US" i="1"/>
                      <m:t>=0</m:t>
                    </m:r>
                  </m:oMath>
                </a14:m>
                <a:r>
                  <a:rPr lang="en-US" dirty="0"/>
                  <a:t> is an unattractive set </a:t>
                </a:r>
              </a:p>
              <a:p>
                <a:pPr lvl="1"/>
                <a:r>
                  <a:rPr lang="en-US" dirty="0"/>
                  <a:t>Therefore, the surface </a:t>
                </a:r>
                <a14:m>
                  <m:oMath xmlns:m="http://schemas.openxmlformats.org/officeDocument/2006/math">
                    <m:sSub>
                      <m:sSubPr>
                        <m:ctrlPr>
                          <a:rPr lang="en-US" i="1"/>
                        </m:ctrlPr>
                      </m:sSubPr>
                      <m:e>
                        <m:r>
                          <a:rPr lang="en-US" i="1"/>
                          <m:t>𝜎</m:t>
                        </m:r>
                      </m:e>
                      <m:sub>
                        <m:r>
                          <a:rPr lang="en-US" i="1"/>
                          <m:t>𝑥</m:t>
                        </m:r>
                      </m:sub>
                    </m:sSub>
                    <m:r>
                      <a:rPr lang="en-US" i="1"/>
                      <m:t>=0</m:t>
                    </m:r>
                  </m:oMath>
                </a14:m>
                <a:r>
                  <a:rPr lang="en-US" dirty="0"/>
                  <a:t> can be reached everywhere</a:t>
                </a: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t="-2751" r="-12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0DB475F-BAFD-4EEF-9F00-B5C183201CD7}" type="slidenum">
              <a:rPr lang="en-US" smtClean="0"/>
              <a:t>59</a:t>
            </a:fld>
            <a:endParaRPr lang="en-US"/>
          </a:p>
        </p:txBody>
      </p:sp>
    </p:spTree>
    <p:extLst>
      <p:ext uri="{BB962C8B-B14F-4D97-AF65-F5344CB8AC3E}">
        <p14:creationId xmlns:p14="http://schemas.microsoft.com/office/powerpoint/2010/main" val="3555291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 to Formation Flying</a:t>
            </a:r>
          </a:p>
          <a:p>
            <a:r>
              <a:rPr lang="en-US" dirty="0">
                <a:solidFill>
                  <a:schemeClr val="accent1"/>
                </a:solidFill>
              </a:rPr>
              <a:t>Introduction to Sliding Mode Control</a:t>
            </a:r>
          </a:p>
          <a:p>
            <a:r>
              <a:rPr lang="en-US" dirty="0"/>
              <a:t>Objective of Project</a:t>
            </a:r>
          </a:p>
          <a:p>
            <a:r>
              <a:rPr lang="en-US" dirty="0"/>
              <a:t>Dynamics Model</a:t>
            </a:r>
          </a:p>
          <a:p>
            <a:r>
              <a:rPr lang="en-US" dirty="0"/>
              <a:t>Classical Sliding Surface</a:t>
            </a:r>
          </a:p>
          <a:p>
            <a:r>
              <a:rPr lang="en-US" dirty="0"/>
              <a:t>Alternative Sliding Surfaces</a:t>
            </a:r>
          </a:p>
          <a:p>
            <a:r>
              <a:rPr lang="en-US" dirty="0"/>
              <a:t>Nonsingular Terminal Sliding Surface</a:t>
            </a:r>
          </a:p>
          <a:p>
            <a:r>
              <a:rPr lang="en-US" dirty="0"/>
              <a:t>Simulations</a:t>
            </a:r>
          </a:p>
          <a:p>
            <a:r>
              <a:rPr lang="en-US" dirty="0"/>
              <a:t>Conclusions</a:t>
            </a:r>
          </a:p>
          <a:p>
            <a:r>
              <a:rPr lang="en-US" dirty="0"/>
              <a:t>Experiment</a:t>
            </a:r>
          </a:p>
        </p:txBody>
      </p:sp>
      <p:sp>
        <p:nvSpPr>
          <p:cNvPr id="4" name="Slide Number Placeholder 3"/>
          <p:cNvSpPr>
            <a:spLocks noGrp="1"/>
          </p:cNvSpPr>
          <p:nvPr>
            <p:ph type="sldNum" sz="quarter" idx="12"/>
          </p:nvPr>
        </p:nvSpPr>
        <p:spPr/>
        <p:txBody>
          <a:bodyPr/>
          <a:lstStyle/>
          <a:p>
            <a:fld id="{80DB475F-BAFD-4EEF-9F00-B5C183201CD7}" type="slidenum">
              <a:rPr lang="en-US" smtClean="0"/>
              <a:t>6</a:t>
            </a:fld>
            <a:endParaRPr lang="en-US"/>
          </a:p>
        </p:txBody>
      </p:sp>
    </p:spTree>
    <p:extLst>
      <p:ext uri="{BB962C8B-B14F-4D97-AF65-F5344CB8AC3E}">
        <p14:creationId xmlns:p14="http://schemas.microsoft.com/office/powerpoint/2010/main" val="5182967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 Details</a:t>
            </a:r>
          </a:p>
        </p:txBody>
      </p:sp>
      <p:sp>
        <p:nvSpPr>
          <p:cNvPr id="3" name="Content Placeholder 2"/>
          <p:cNvSpPr>
            <a:spLocks noGrp="1"/>
          </p:cNvSpPr>
          <p:nvPr>
            <p:ph idx="1"/>
          </p:nvPr>
        </p:nvSpPr>
        <p:spPr/>
        <p:txBody>
          <a:bodyPr>
            <a:normAutofit fontScale="92500" lnSpcReduction="10000"/>
          </a:bodyPr>
          <a:lstStyle/>
          <a:p>
            <a:r>
              <a:rPr lang="en-US" dirty="0"/>
              <a:t>A. Goodyear, P. Christophe, P. Jean, Z. Costantinos, B. Morgan, I. </a:t>
            </a:r>
            <a:r>
              <a:rPr lang="en-US" dirty="0" err="1"/>
              <a:t>Kolmanovsky</a:t>
            </a:r>
            <a:r>
              <a:rPr lang="en-US" dirty="0"/>
              <a:t>, "Hardware implementation of Model Predictive Control for relative motion maneuvering," </a:t>
            </a:r>
            <a:r>
              <a:rPr lang="en-US" i="1" dirty="0"/>
              <a:t>American Control Conference (ACC), 2015</a:t>
            </a:r>
            <a:r>
              <a:rPr lang="en-US" dirty="0"/>
              <a:t>. IEEE, 2015.</a:t>
            </a:r>
          </a:p>
          <a:p>
            <a:r>
              <a:rPr lang="en-US" dirty="0"/>
              <a:t>time-varying position of the robot with respect to the inertial lab frame was measured using VICON Motion Capture Systems</a:t>
            </a:r>
          </a:p>
          <a:p>
            <a:r>
              <a:rPr lang="en-US" dirty="0"/>
              <a:t>control algorithm is developed in Simulink, which used auto code generation to embed the algorithm onto the </a:t>
            </a:r>
            <a:r>
              <a:rPr lang="en-US" dirty="0" err="1"/>
              <a:t>Beaglebone</a:t>
            </a:r>
            <a:r>
              <a:rPr lang="en-US" dirty="0"/>
              <a:t> Black</a:t>
            </a:r>
          </a:p>
          <a:p>
            <a:r>
              <a:rPr lang="en-US" dirty="0"/>
              <a:t>The </a:t>
            </a:r>
            <a:r>
              <a:rPr lang="en-US" dirty="0" err="1"/>
              <a:t>Beaglebone</a:t>
            </a:r>
            <a:r>
              <a:rPr lang="en-US" dirty="0"/>
              <a:t> Black receives the position of the robot in the lab frame and send the wheel command control signal to the robot</a:t>
            </a:r>
          </a:p>
          <a:p>
            <a:r>
              <a:rPr lang="en-US" dirty="0"/>
              <a:t>All the calculations are performed on the </a:t>
            </a:r>
            <a:r>
              <a:rPr lang="en-US" dirty="0" err="1"/>
              <a:t>Beaglebone</a:t>
            </a:r>
            <a:r>
              <a:rPr lang="en-US" dirty="0"/>
              <a:t> Black. This hardware is chosen due to its computation limitation similar to those on small spacecraft</a:t>
            </a:r>
            <a:endParaRPr lang="en-US" dirty="0"/>
          </a:p>
        </p:txBody>
      </p:sp>
      <p:sp>
        <p:nvSpPr>
          <p:cNvPr id="4" name="Slide Number Placeholder 3"/>
          <p:cNvSpPr>
            <a:spLocks noGrp="1"/>
          </p:cNvSpPr>
          <p:nvPr>
            <p:ph type="sldNum" sz="quarter" idx="12"/>
          </p:nvPr>
        </p:nvSpPr>
        <p:spPr/>
        <p:txBody>
          <a:bodyPr/>
          <a:lstStyle/>
          <a:p>
            <a:fld id="{80DB475F-BAFD-4EEF-9F00-B5C183201CD7}" type="slidenum">
              <a:rPr lang="en-US" smtClean="0"/>
              <a:t>60</a:t>
            </a:fld>
            <a:endParaRPr lang="en-US"/>
          </a:p>
        </p:txBody>
      </p:sp>
    </p:spTree>
    <p:extLst>
      <p:ext uri="{BB962C8B-B14F-4D97-AF65-F5344CB8AC3E}">
        <p14:creationId xmlns:p14="http://schemas.microsoft.com/office/powerpoint/2010/main" val="19312597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to SMC</a:t>
            </a:r>
          </a:p>
        </p:txBody>
      </p:sp>
      <p:sp>
        <p:nvSpPr>
          <p:cNvPr id="3" name="Content Placeholder 2"/>
          <p:cNvSpPr>
            <a:spLocks noGrp="1"/>
          </p:cNvSpPr>
          <p:nvPr>
            <p:ph idx="1"/>
          </p:nvPr>
        </p:nvSpPr>
        <p:spPr/>
        <p:txBody>
          <a:bodyPr/>
          <a:lstStyle/>
          <a:p>
            <a:r>
              <a:rPr lang="en-US" dirty="0"/>
              <a:t>dynamic behavior of the system may be tailored by the particular choice of the sliding function</a:t>
            </a:r>
          </a:p>
          <a:p>
            <a:r>
              <a:rPr lang="en-US" dirty="0"/>
              <a:t>closed loop response becomes totally insensitive to some particular uncertainties. This principle extends to model parameter uncertainties, disturbance and nonlinearity that are bounded</a:t>
            </a:r>
          </a:p>
          <a:p>
            <a:endParaRPr lang="en-US" dirty="0"/>
          </a:p>
          <a:p>
            <a:r>
              <a:rPr lang="en-US" dirty="0"/>
              <a:t>From a practical point of view SMC allows for controlling nonlinear processes subject to external disturbances and heavy model uncertainties</a:t>
            </a:r>
            <a:endParaRPr lang="en-US" dirty="0"/>
          </a:p>
        </p:txBody>
      </p:sp>
      <p:sp>
        <p:nvSpPr>
          <p:cNvPr id="4" name="Slide Number Placeholder 3"/>
          <p:cNvSpPr>
            <a:spLocks noGrp="1"/>
          </p:cNvSpPr>
          <p:nvPr>
            <p:ph type="sldNum" sz="quarter" idx="12"/>
          </p:nvPr>
        </p:nvSpPr>
        <p:spPr/>
        <p:txBody>
          <a:bodyPr/>
          <a:lstStyle/>
          <a:p>
            <a:fld id="{80DB475F-BAFD-4EEF-9F00-B5C183201CD7}" type="slidenum">
              <a:rPr lang="en-US" smtClean="0"/>
              <a:t>61</a:t>
            </a:fld>
            <a:endParaRPr lang="en-US"/>
          </a:p>
        </p:txBody>
      </p:sp>
    </p:spTree>
    <p:extLst>
      <p:ext uri="{BB962C8B-B14F-4D97-AF65-F5344CB8AC3E}">
        <p14:creationId xmlns:p14="http://schemas.microsoft.com/office/powerpoint/2010/main" val="2162621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Sliding Mode Control</a:t>
            </a:r>
          </a:p>
        </p:txBody>
      </p:sp>
      <p:sp>
        <p:nvSpPr>
          <p:cNvPr id="3" name="Content Placeholder 2"/>
          <p:cNvSpPr>
            <a:spLocks noGrp="1"/>
          </p:cNvSpPr>
          <p:nvPr>
            <p:ph idx="1"/>
          </p:nvPr>
        </p:nvSpPr>
        <p:spPr/>
        <p:txBody>
          <a:bodyPr/>
          <a:lstStyle/>
          <a:p>
            <a:r>
              <a:rPr lang="en-US" dirty="0"/>
              <a:t>Popular due to design simplicity and robustness to disturbances</a:t>
            </a:r>
          </a:p>
          <a:p>
            <a:r>
              <a:rPr lang="en-US" dirty="0"/>
              <a:t>2 steps:</a:t>
            </a:r>
          </a:p>
          <a:p>
            <a:pPr lvl="1"/>
            <a:r>
              <a:rPr lang="en-US" dirty="0"/>
              <a:t>Design of sliding variable</a:t>
            </a:r>
          </a:p>
          <a:p>
            <a:pPr lvl="1"/>
            <a:r>
              <a:rPr lang="en-US" dirty="0"/>
              <a:t>Choice of control to drive dynamics to sliding surface</a:t>
            </a:r>
          </a:p>
          <a:p>
            <a:r>
              <a:rPr lang="en-US" dirty="0"/>
              <a:t>Many sliding variable and control technique pairs exist</a:t>
            </a:r>
          </a:p>
        </p:txBody>
      </p:sp>
      <p:sp>
        <p:nvSpPr>
          <p:cNvPr id="4" name="Slide Number Placeholder 3"/>
          <p:cNvSpPr>
            <a:spLocks noGrp="1"/>
          </p:cNvSpPr>
          <p:nvPr>
            <p:ph type="sldNum" sz="quarter" idx="12"/>
          </p:nvPr>
        </p:nvSpPr>
        <p:spPr/>
        <p:txBody>
          <a:bodyPr/>
          <a:lstStyle/>
          <a:p>
            <a:fld id="{80DB475F-BAFD-4EEF-9F00-B5C183201CD7}" type="slidenum">
              <a:rPr lang="en-US" smtClean="0"/>
              <a:t>7</a:t>
            </a:fld>
            <a:endParaRPr lang="en-US"/>
          </a:p>
        </p:txBody>
      </p:sp>
    </p:spTree>
    <p:extLst>
      <p:ext uri="{BB962C8B-B14F-4D97-AF65-F5344CB8AC3E}">
        <p14:creationId xmlns:p14="http://schemas.microsoft.com/office/powerpoint/2010/main" val="73357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fontScale="92500" lnSpcReduction="20000"/>
          </a:bodyPr>
          <a:lstStyle/>
          <a:p>
            <a:r>
              <a:rPr lang="en-US" dirty="0"/>
              <a:t>Introduction to Formation Flying</a:t>
            </a:r>
          </a:p>
          <a:p>
            <a:r>
              <a:rPr lang="en-US" dirty="0"/>
              <a:t>Introduction to Sliding Mode Control</a:t>
            </a:r>
          </a:p>
          <a:p>
            <a:r>
              <a:rPr lang="en-US" dirty="0">
                <a:solidFill>
                  <a:schemeClr val="accent1"/>
                </a:solidFill>
              </a:rPr>
              <a:t>Objective of Project</a:t>
            </a:r>
          </a:p>
          <a:p>
            <a:r>
              <a:rPr lang="en-US" dirty="0"/>
              <a:t>Dynamics Model</a:t>
            </a:r>
          </a:p>
          <a:p>
            <a:r>
              <a:rPr lang="en-US" dirty="0"/>
              <a:t>Classical Sliding Surface</a:t>
            </a:r>
          </a:p>
          <a:p>
            <a:r>
              <a:rPr lang="en-US" dirty="0"/>
              <a:t>Alternative Sliding Surfaces</a:t>
            </a:r>
          </a:p>
          <a:p>
            <a:r>
              <a:rPr lang="en-US" dirty="0"/>
              <a:t>Nonsingular Terminal Sliding Surface</a:t>
            </a:r>
          </a:p>
          <a:p>
            <a:r>
              <a:rPr lang="en-US" dirty="0"/>
              <a:t>Simulations</a:t>
            </a:r>
          </a:p>
          <a:p>
            <a:r>
              <a:rPr lang="en-US" dirty="0"/>
              <a:t>Conclusions</a:t>
            </a:r>
          </a:p>
          <a:p>
            <a:r>
              <a:rPr lang="en-US" dirty="0"/>
              <a:t>Experiment</a:t>
            </a:r>
          </a:p>
        </p:txBody>
      </p:sp>
      <p:sp>
        <p:nvSpPr>
          <p:cNvPr id="4" name="Slide Number Placeholder 3"/>
          <p:cNvSpPr>
            <a:spLocks noGrp="1"/>
          </p:cNvSpPr>
          <p:nvPr>
            <p:ph type="sldNum" sz="quarter" idx="12"/>
          </p:nvPr>
        </p:nvSpPr>
        <p:spPr/>
        <p:txBody>
          <a:bodyPr/>
          <a:lstStyle/>
          <a:p>
            <a:fld id="{80DB475F-BAFD-4EEF-9F00-B5C183201CD7}" type="slidenum">
              <a:rPr lang="en-US" smtClean="0"/>
              <a:t>8</a:t>
            </a:fld>
            <a:endParaRPr lang="en-US"/>
          </a:p>
        </p:txBody>
      </p:sp>
    </p:spTree>
    <p:extLst>
      <p:ext uri="{BB962C8B-B14F-4D97-AF65-F5344CB8AC3E}">
        <p14:creationId xmlns:p14="http://schemas.microsoft.com/office/powerpoint/2010/main" val="98023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a:t>
            </a:r>
          </a:p>
        </p:txBody>
      </p:sp>
      <p:sp>
        <p:nvSpPr>
          <p:cNvPr id="3" name="Content Placeholder 2"/>
          <p:cNvSpPr>
            <a:spLocks noGrp="1"/>
          </p:cNvSpPr>
          <p:nvPr>
            <p:ph idx="1"/>
          </p:nvPr>
        </p:nvSpPr>
        <p:spPr/>
        <p:txBody>
          <a:bodyPr/>
          <a:lstStyle/>
          <a:p>
            <a:r>
              <a:rPr lang="en-US" dirty="0"/>
              <a:t>Apply novel nonsingular terminal sliding mode controller to spacecraft formation flying</a:t>
            </a:r>
          </a:p>
          <a:p>
            <a:r>
              <a:rPr lang="en-US" dirty="0"/>
              <a:t>Prove robustness to uncertainty and disturbance</a:t>
            </a:r>
          </a:p>
          <a:p>
            <a:r>
              <a:rPr lang="en-US" dirty="0"/>
              <a:t>Present simulation and experiment results</a:t>
            </a:r>
          </a:p>
        </p:txBody>
      </p:sp>
      <p:sp>
        <p:nvSpPr>
          <p:cNvPr id="4" name="Slide Number Placeholder 3"/>
          <p:cNvSpPr>
            <a:spLocks noGrp="1"/>
          </p:cNvSpPr>
          <p:nvPr>
            <p:ph type="sldNum" sz="quarter" idx="12"/>
          </p:nvPr>
        </p:nvSpPr>
        <p:spPr/>
        <p:txBody>
          <a:bodyPr/>
          <a:lstStyle/>
          <a:p>
            <a:fld id="{80DB475F-BAFD-4EEF-9F00-B5C183201CD7}" type="slidenum">
              <a:rPr lang="en-US" smtClean="0"/>
              <a:t>9</a:t>
            </a:fld>
            <a:endParaRPr lang="en-US"/>
          </a:p>
        </p:txBody>
      </p:sp>
    </p:spTree>
    <p:extLst>
      <p:ext uri="{BB962C8B-B14F-4D97-AF65-F5344CB8AC3E}">
        <p14:creationId xmlns:p14="http://schemas.microsoft.com/office/powerpoint/2010/main" val="1650904774"/>
      </p:ext>
    </p:extLst>
  </p:cSld>
  <p:clrMapOvr>
    <a:masterClrMapping/>
  </p:clrMapOvr>
</p:sld>
</file>

<file path=ppt/theme/theme1.xml><?xml version="1.0" encoding="utf-8"?>
<a:theme xmlns:a="http://schemas.openxmlformats.org/drawingml/2006/main" name="Metropolitan">
  <a:themeElements>
    <a:clrScheme name="Custom 9">
      <a:dk1>
        <a:sysClr val="windowText" lastClr="000000"/>
      </a:dk1>
      <a:lt1>
        <a:sysClr val="window" lastClr="FFFFFF"/>
      </a:lt1>
      <a:dk2>
        <a:srgbClr val="162F33"/>
      </a:dk2>
      <a:lt2>
        <a:srgbClr val="EAF0E0"/>
      </a:lt2>
      <a:accent1>
        <a:srgbClr val="50B4C8"/>
      </a:accent1>
      <a:accent2>
        <a:srgbClr val="A8B97F"/>
      </a:accent2>
      <a:accent3>
        <a:srgbClr val="3E6394"/>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Metropolitan</Template>
  <TotalTime>21380</TotalTime>
  <Words>5070</Words>
  <Application>Microsoft Office PowerPoint</Application>
  <PresentationFormat>Widescreen</PresentationFormat>
  <Paragraphs>679</Paragraphs>
  <Slides>61</Slides>
  <Notes>28</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SimSun</vt:lpstr>
      <vt:lpstr>Arial</vt:lpstr>
      <vt:lpstr>Calibri</vt:lpstr>
      <vt:lpstr>Calibri Light</vt:lpstr>
      <vt:lpstr>Cambria Math</vt:lpstr>
      <vt:lpstr>Tahoma</vt:lpstr>
      <vt:lpstr>Times New Roman</vt:lpstr>
      <vt:lpstr>Metropolitan</vt:lpstr>
      <vt:lpstr>Spacecraft Formation Flying Using Sliding Mode Control</vt:lpstr>
      <vt:lpstr>Outline</vt:lpstr>
      <vt:lpstr>Outline</vt:lpstr>
      <vt:lpstr>Formation Flying</vt:lpstr>
      <vt:lpstr>Robust Control for Formation Flying</vt:lpstr>
      <vt:lpstr>Outline</vt:lpstr>
      <vt:lpstr>Sliding Mode Control</vt:lpstr>
      <vt:lpstr>Outline</vt:lpstr>
      <vt:lpstr>Objective</vt:lpstr>
      <vt:lpstr>Outline</vt:lpstr>
      <vt:lpstr>Dynamics</vt:lpstr>
      <vt:lpstr>Dynamics</vt:lpstr>
      <vt:lpstr>Dynamics</vt:lpstr>
      <vt:lpstr>Dynamics</vt:lpstr>
      <vt:lpstr>Outline</vt:lpstr>
      <vt:lpstr>Classical Sliding Surface</vt:lpstr>
      <vt:lpstr>Classical Sliding Surface</vt:lpstr>
      <vt:lpstr>Classical Sliding Surface</vt:lpstr>
      <vt:lpstr>Classical Sliding Surface</vt:lpstr>
      <vt:lpstr>Classical Sliding Surface</vt:lpstr>
      <vt:lpstr>Classical Sliding Surface</vt:lpstr>
      <vt:lpstr>Classical Sliding Surface</vt:lpstr>
      <vt:lpstr>Classical Sliding Surface</vt:lpstr>
      <vt:lpstr>Classical Sliding Surface</vt:lpstr>
      <vt:lpstr>Classical Sliding Surface</vt:lpstr>
      <vt:lpstr>Classical Sliding Surface</vt:lpstr>
      <vt:lpstr>Classical Sliding Surface</vt:lpstr>
      <vt:lpstr>Classical Sliding Surface</vt:lpstr>
      <vt:lpstr>Outline</vt:lpstr>
      <vt:lpstr>Alternative Sliding Surfaces</vt:lpstr>
      <vt:lpstr>Alternative Sliding Surfaces</vt:lpstr>
      <vt:lpstr>Outline</vt:lpstr>
      <vt:lpstr>Nonsingular Terminal Sliding Surface</vt:lpstr>
      <vt:lpstr>Nonsingular Terminal Sliding Surface</vt:lpstr>
      <vt:lpstr>Nonsingular Terminal Sliding Surface</vt:lpstr>
      <vt:lpstr>Nonsingular Terminal Sliding Surface</vt:lpstr>
      <vt:lpstr>Nonsingular Terminal Sliding Surface</vt:lpstr>
      <vt:lpstr>Nonsingular Terminal Sliding Surface</vt:lpstr>
      <vt:lpstr>Nonsingular Terminal Sliding Surface</vt:lpstr>
      <vt:lpstr>Outline</vt:lpstr>
      <vt:lpstr>Simulations</vt:lpstr>
      <vt:lpstr>Simulations</vt:lpstr>
      <vt:lpstr>Simulations</vt:lpstr>
      <vt:lpstr>Simulations</vt:lpstr>
      <vt:lpstr>Simulations</vt:lpstr>
      <vt:lpstr>Simulations</vt:lpstr>
      <vt:lpstr>Simulations</vt:lpstr>
      <vt:lpstr>PowerPoint Presentation</vt:lpstr>
      <vt:lpstr>Outline</vt:lpstr>
      <vt:lpstr>Conclusions</vt:lpstr>
      <vt:lpstr>Thank you. Questions?</vt:lpstr>
      <vt:lpstr>Outline</vt:lpstr>
      <vt:lpstr>Experiment</vt:lpstr>
      <vt:lpstr>PowerPoint Presentation</vt:lpstr>
      <vt:lpstr>Experiment</vt:lpstr>
      <vt:lpstr>Experiment</vt:lpstr>
      <vt:lpstr>Proof</vt:lpstr>
      <vt:lpstr>Proof</vt:lpstr>
      <vt:lpstr>Proof</vt:lpstr>
      <vt:lpstr>Robot Details</vt:lpstr>
      <vt:lpstr>Benefits to SMC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Spacecraft Formation Flying with Nonsingular Terminal Sliding Surface</dc:title>
  <dc:creator>Margaret Lawn</dc:creator>
  <cp:lastModifiedBy>Margaret Lawn</cp:lastModifiedBy>
  <cp:revision>168</cp:revision>
  <cp:lastPrinted>2017-10-10T11:28:57Z</cp:lastPrinted>
  <dcterms:created xsi:type="dcterms:W3CDTF">2017-09-23T18:02:49Z</dcterms:created>
  <dcterms:modified xsi:type="dcterms:W3CDTF">2017-10-10T14:41:45Z</dcterms:modified>
</cp:coreProperties>
</file>